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33" r:id="rId3"/>
    <p:sldId id="358" r:id="rId4"/>
    <p:sldId id="410" r:id="rId5"/>
    <p:sldId id="412" r:id="rId6"/>
    <p:sldId id="334" r:id="rId7"/>
    <p:sldId id="369" r:id="rId8"/>
    <p:sldId id="335" r:id="rId9"/>
    <p:sldId id="360" r:id="rId10"/>
    <p:sldId id="361" r:id="rId11"/>
    <p:sldId id="362" r:id="rId12"/>
    <p:sldId id="370" r:id="rId13"/>
    <p:sldId id="364" r:id="rId14"/>
    <p:sldId id="363" r:id="rId15"/>
    <p:sldId id="366" r:id="rId16"/>
    <p:sldId id="367" r:id="rId17"/>
    <p:sldId id="368" r:id="rId18"/>
    <p:sldId id="365" r:id="rId19"/>
    <p:sldId id="371" r:id="rId20"/>
    <p:sldId id="372" r:id="rId21"/>
    <p:sldId id="373" r:id="rId22"/>
    <p:sldId id="413" r:id="rId23"/>
    <p:sldId id="414" r:id="rId24"/>
    <p:sldId id="409" r:id="rId25"/>
    <p:sldId id="415" r:id="rId26"/>
    <p:sldId id="416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328" r:id="rId62"/>
    <p:sldId id="329" r:id="rId63"/>
    <p:sldId id="359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BA78E-6256-49B2-A0FF-C08ED1EF2A3F}" v="87" dt="2023-10-03T19:14:47.645"/>
    <p1510:client id="{8E091D3C-442E-462C-ABD6-9AED36473C1C}" v="12523" dt="2023-10-03T20:52:53.602"/>
    <p1510:client id="{B1F5AED1-6AB8-4D99-8243-D4A8517F3DB7}" v="13246" dt="2023-10-03T04:27:14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8670" autoAdjust="0"/>
  </p:normalViewPr>
  <p:slideViewPr>
    <p:cSldViewPr snapToGrid="0">
      <p:cViewPr varScale="1">
        <p:scale>
          <a:sx n="108" d="100"/>
          <a:sy n="108" d="100"/>
        </p:scale>
        <p:origin x="2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0AC84-400D-48A2-8A4C-D19F46ADAF0F}" type="datetimeFigureOut">
              <a:rPr lang="pt-BR" smtClean="0"/>
              <a:t>06/05/2024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91F19-EBED-478C-84DF-A92F78F3D1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8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91F19-EBED-478C-84DF-A92F78F3D11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236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ED58EFD-362A-BD27-459D-AA10E0DF7725}"/>
              </a:ext>
            </a:extLst>
          </p:cNvPr>
          <p:cNvGrpSpPr/>
          <p:nvPr userDrawn="1"/>
        </p:nvGrpSpPr>
        <p:grpSpPr>
          <a:xfrm>
            <a:off x="0" y="0"/>
            <a:ext cx="12205386" cy="6858000"/>
            <a:chOff x="0" y="0"/>
            <a:chExt cx="12205386" cy="685800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2A70C11-163A-23C5-0295-ED293B431DC3}"/>
                </a:ext>
              </a:extLst>
            </p:cNvPr>
            <p:cNvGrpSpPr/>
            <p:nvPr userDrawn="1"/>
          </p:nvGrpSpPr>
          <p:grpSpPr>
            <a:xfrm>
              <a:off x="0" y="0"/>
              <a:ext cx="12205386" cy="6858000"/>
              <a:chOff x="0" y="0"/>
              <a:chExt cx="12205386" cy="6858000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A68DEA66-86BB-02E5-3D0F-6FC131C747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205386" cy="6858000"/>
              </a:xfrm>
              <a:prstGeom prst="rect">
                <a:avLst/>
              </a:prstGeom>
            </p:spPr>
          </p:pic>
          <p:pic>
            <p:nvPicPr>
              <p:cNvPr id="11" name="Espaço Reservado para Conteúdo 3">
                <a:extLst>
                  <a:ext uri="{FF2B5EF4-FFF2-40B4-BE49-F238E27FC236}">
                    <a16:creationId xmlns:a16="http://schemas.microsoft.com/office/drawing/2014/main" id="{F9B3C03A-CC58-89E9-ED98-D8786E3EEA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0420" y="1123950"/>
                <a:ext cx="2981325" cy="2305050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AD69FE-073D-3E5B-0A12-100F37A70341}"/>
                  </a:ext>
                </a:extLst>
              </p:cNvPr>
              <p:cNvSpPr txBox="1"/>
              <p:nvPr userDrawn="1"/>
            </p:nvSpPr>
            <p:spPr>
              <a:xfrm>
                <a:off x="3801074" y="1201016"/>
                <a:ext cx="8236688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Operador</a:t>
                </a:r>
                <a:r>
                  <a:rPr lang="pt-BR" sz="4800" baseline="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de Sistemas Computacionais em Rede</a:t>
                </a:r>
                <a:endParaRPr lang="pt-BR" sz="4800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16A52A-1BF0-32D2-CD75-08FFDD81214A}"/>
                  </a:ext>
                </a:extLst>
              </p:cNvPr>
              <p:cNvSpPr txBox="1"/>
              <p:nvPr userDrawn="1"/>
            </p:nvSpPr>
            <p:spPr>
              <a:xfrm>
                <a:off x="9101921" y="3984183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b="1" dirty="0">
                    <a:solidFill>
                      <a:srgbClr val="FFFFFF"/>
                    </a:solidFill>
                    <a:latin typeface="Tw Cen MT" panose="020B0602020104020603" pitchFamily="34" charset="0"/>
                  </a:rPr>
                  <a:t>Anthony Freitas</a:t>
                </a:r>
                <a:endParaRPr lang="pt-BR" dirty="0">
                  <a:latin typeface="Tw Cen MT" panose="020B0602020104020603" pitchFamily="34" charset="0"/>
                </a:endParaRPr>
              </a:p>
            </p:txBody>
          </p:sp>
          <p:pic>
            <p:nvPicPr>
              <p:cNvPr id="14" name="Imagem 13" descr="LOGO_SENAI_BRANCO.png">
                <a:extLst>
                  <a:ext uri="{FF2B5EF4-FFF2-40B4-BE49-F238E27FC236}">
                    <a16:creationId xmlns:a16="http://schemas.microsoft.com/office/drawing/2014/main" id="{DD53B904-6B4E-6622-7A18-19AAACAB8E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484546" y="5628577"/>
                <a:ext cx="1600200" cy="695325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8728494-7D84-A7BE-899A-DA57A2A4EA7F}"/>
                </a:ext>
              </a:extLst>
            </p:cNvPr>
            <p:cNvSpPr txBox="1"/>
            <p:nvPr userDrawn="1"/>
          </p:nvSpPr>
          <p:spPr>
            <a:xfrm>
              <a:off x="476080" y="5976239"/>
              <a:ext cx="60520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Qualificação Profissional</a:t>
              </a:r>
              <a:r>
                <a:rPr lang="pt-BR" b="1" baseline="0" dirty="0">
                  <a:solidFill>
                    <a:srgbClr val="FFFFFF"/>
                  </a:solidFill>
                  <a:latin typeface="Tw Cen MT" panose="020B0602020104020603" pitchFamily="34" charset="0"/>
                </a:rPr>
                <a:t> em </a:t>
              </a:r>
              <a:r>
                <a:rPr lang="pt-BR" b="1" dirty="0">
                  <a:solidFill>
                    <a:srgbClr val="FFFFFF"/>
                  </a:solidFill>
                  <a:latin typeface="Tw Cen MT" panose="020B0602020104020603" pitchFamily="34" charset="0"/>
                </a:rPr>
                <a:t>TI – SENAI MARACANÃ</a:t>
              </a:r>
              <a:endParaRPr lang="pt-BR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br>
              <a:rPr lang="pt-BR" dirty="0"/>
            </a:br>
            <a:endParaRPr lang="de-D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9502833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24/01/24 a 02/02/24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Workshop Técnico Informática – SENAI MARACANÃ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B618C60-EFB4-029A-01D7-E1ECAC56268E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9C25B-A099-2510-7C2B-A7F26CC97543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7F6F1B7E-0099-9C63-6A74-5E79071E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11939" y="1825625"/>
            <a:ext cx="4681451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82790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DBA4536-C8B1-6B6E-89A5-40D4A919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AB6E75-D25A-3DB2-3C7D-A9C673A01EA4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BE77F7E-5154-2AD6-E8F4-28B7C0B7488E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6A679E38-7851-63E2-7256-7C0BE0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7FBD1D2-469D-455D-C48C-CCCCDDB1AD2B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4685FE-1748-BE59-BBEA-3423C14BD48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9" name="Imagem 8" descr="LOGO_SENAI_BRANCO.png">
              <a:extLst>
                <a:ext uri="{FF2B5EF4-FFF2-40B4-BE49-F238E27FC236}">
                  <a16:creationId xmlns:a16="http://schemas.microsoft.com/office/drawing/2014/main" id="{0A74B2E9-15A2-D1FE-593A-2D2950357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6A7A20-03B2-0470-150D-FDAE7086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30433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9706D1-3BD7-A4F2-69FD-7AB13A75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2833" cy="1325563"/>
          </a:xfrm>
        </p:spPr>
        <p:txBody>
          <a:bodyPr>
            <a:normAutofit/>
          </a:bodyPr>
          <a:lstStyle>
            <a:lvl1pPr>
              <a:defRPr sz="3600" i="1"/>
            </a:lvl1pPr>
          </a:lstStyle>
          <a:p>
            <a:endParaRPr lang="de-DE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75C656F-5CB2-016B-B196-8B665D3E44E5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DC0EB040-18E8-6C4D-6FD4-D83A2FC77DBB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8" name="Imagem 7" descr="LOGO_SENAI_BRANCO.png">
              <a:extLst>
                <a:ext uri="{FF2B5EF4-FFF2-40B4-BE49-F238E27FC236}">
                  <a16:creationId xmlns:a16="http://schemas.microsoft.com/office/drawing/2014/main" id="{07384716-9E61-EACC-5A3B-5C458624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365125"/>
            <a:ext cx="5141219" cy="5495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13807" cy="365125"/>
          </a:xfrm>
        </p:spPr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79C2D5-AD69-0E28-78BD-BD15C576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2237" cy="1325563"/>
          </a:xfrm>
        </p:spPr>
        <p:txBody>
          <a:bodyPr>
            <a:noAutofit/>
          </a:bodyPr>
          <a:lstStyle>
            <a:lvl1pPr>
              <a:defRPr sz="2000" i="1"/>
            </a:lvl1pPr>
          </a:lstStyle>
          <a:p>
            <a:endParaRPr lang="de-DE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9021B03-FE1A-2872-B6D0-516D14DA8F56}"/>
              </a:ext>
            </a:extLst>
          </p:cNvPr>
          <p:cNvGrpSpPr/>
          <p:nvPr userDrawn="1"/>
        </p:nvGrpSpPr>
        <p:grpSpPr>
          <a:xfrm>
            <a:off x="10533321" y="0"/>
            <a:ext cx="1658679" cy="6858000"/>
            <a:chOff x="10533321" y="0"/>
            <a:chExt cx="1658679" cy="6858000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FC330974-AE02-C652-63D4-FF981DA583F9}"/>
                </a:ext>
              </a:extLst>
            </p:cNvPr>
            <p:cNvSpPr/>
            <p:nvPr/>
          </p:nvSpPr>
          <p:spPr>
            <a:xfrm>
              <a:off x="10533321" y="0"/>
              <a:ext cx="1658679" cy="6858000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1" name="Imagem 10" descr="LOGO_SENAI_BRANCO.png">
              <a:extLst>
                <a:ext uri="{FF2B5EF4-FFF2-40B4-BE49-F238E27FC236}">
                  <a16:creationId xmlns:a16="http://schemas.microsoft.com/office/drawing/2014/main" id="{A2E4C1B6-5E25-9FE2-8C55-FAAA80E2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86" y="5810192"/>
              <a:ext cx="1000125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CEAB-B53A-47EC-A1E1-55D9C8BA159B}" type="datetime1">
              <a:rPr lang="pt-BR" smtClean="0"/>
              <a:t>06/05/2024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942A-1CC4-47C0-ACF1-4A2A955F6E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9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6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res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estantedelivros.senai.br/view/1JiJqSHW5UrCizAxbUDhU5YQsTJHruOr7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ybr.saobernardo.br/wp-content/uploads/2018/12/large-thumb-blo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8" y="3569780"/>
            <a:ext cx="6801374" cy="2321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2ª Geração - Transistores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129741" y="5948074"/>
            <a:ext cx="840357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década de 1960 – Era dos Transistores e Sistemas em Lote.</a:t>
            </a:r>
          </a:p>
        </p:txBody>
      </p:sp>
      <p:pic>
        <p:nvPicPr>
          <p:cNvPr id="10" name="Picture 4" descr="01011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9" y="1196752"/>
            <a:ext cx="9579419" cy="477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16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1" y="0"/>
            <a:ext cx="9801482" cy="961477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Microcomputadores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1" name="Picture 4" descr="01012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5" y="925975"/>
            <a:ext cx="8869551" cy="47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172223" y="5681877"/>
            <a:ext cx="7967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década de 1970 surgiram os microcomputadores (ou micros), bem mais baratos e compactos a ponto de serem instalados sobre uma mesa</a:t>
            </a:r>
          </a:p>
        </p:txBody>
      </p:sp>
    </p:spTree>
    <p:extLst>
      <p:ext uri="{BB962C8B-B14F-4D97-AF65-F5344CB8AC3E}">
        <p14:creationId xmlns:p14="http://schemas.microsoft.com/office/powerpoint/2010/main" val="31174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84" y="3665597"/>
            <a:ext cx="3215935" cy="236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59" y="1932972"/>
            <a:ext cx="3438525" cy="366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3ª Geração - Circuitos Integrados</a:t>
            </a:r>
            <a:br>
              <a:rPr lang="pt-BR" b="1" i="0" dirty="0">
                <a:solidFill>
                  <a:srgbClr val="093366"/>
                </a:solidFill>
                <a:effectLst/>
                <a:latin typeface="Inter"/>
              </a:rPr>
            </a:br>
            <a:endParaRPr lang="pt-BR" sz="2200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850967" y="6027003"/>
            <a:ext cx="88166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2400" b="1" dirty="0">
                <a:solidFill>
                  <a:srgbClr val="09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Cálculos Numéricos Complexos / Ordenação de fitas de impressão  Diminuição do Tamanho devido aos circuitos serem menores.</a:t>
            </a:r>
            <a:endParaRPr lang="pt-BR" alt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3" y="1009650"/>
            <a:ext cx="39624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9" y="3429000"/>
            <a:ext cx="325755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44" y="1299901"/>
            <a:ext cx="31527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63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220445" y="-27384"/>
            <a:ext cx="1979925" cy="6885384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9184" y="3933056"/>
            <a:ext cx="90124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pt-BR" altLang="pt-BR" sz="1800" b="1" dirty="0"/>
              <a:t>IBM PC (1981)                IBM PC XT (1983)        IBM PC AT (1984)</a:t>
            </a:r>
            <a:br>
              <a:rPr lang="pt-BR" altLang="pt-BR" sz="1800" b="1" dirty="0"/>
            </a:br>
            <a:br>
              <a:rPr lang="pt-BR" altLang="pt-BR" sz="1800" dirty="0"/>
            </a:b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Praticamente todos os  microcomputadores atuais são descendentes desses antigos modelos da IBM.</a:t>
            </a:r>
            <a:endParaRPr lang="pt-BR" alt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39349" y="1773240"/>
            <a:ext cx="8819808" cy="2015801"/>
            <a:chOff x="323850" y="1773238"/>
            <a:chExt cx="8058150" cy="2592387"/>
          </a:xfrm>
        </p:grpSpPr>
        <p:pic>
          <p:nvPicPr>
            <p:cNvPr id="8" name="Picture 9" descr="ibm p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773238"/>
              <a:ext cx="2663825" cy="258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IBM PC XT (1983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575" y="1844675"/>
              <a:ext cx="2520950" cy="252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IBM PC AT (1984)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863" y="1844675"/>
              <a:ext cx="2370137" cy="252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337941" y="335666"/>
            <a:ext cx="9801482" cy="961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093366"/>
                </a:solidFill>
                <a:latin typeface="Inter"/>
              </a:rPr>
              <a:t>PC – </a:t>
            </a:r>
            <a:r>
              <a:rPr lang="pt-BR" b="1" dirty="0" err="1">
                <a:solidFill>
                  <a:srgbClr val="093366"/>
                </a:solidFill>
                <a:latin typeface="Inter"/>
              </a:rPr>
              <a:t>Personal</a:t>
            </a:r>
            <a:r>
              <a:rPr lang="pt-BR" b="1" dirty="0">
                <a:solidFill>
                  <a:srgbClr val="093366"/>
                </a:solidFill>
                <a:latin typeface="Inter"/>
              </a:rPr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131291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Microcomputadores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058892" y="1526565"/>
            <a:ext cx="323100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/>
              <a:t>Na década de 90:</a:t>
            </a:r>
          </a:p>
          <a:p>
            <a:pPr algn="just" eaLnBrk="1" hangingPunct="1"/>
            <a:endParaRPr lang="pt-BR" altLang="pt-BR" sz="2400" b="1" dirty="0"/>
          </a:p>
          <a:p>
            <a:pPr algn="just" eaLnBrk="1" hangingPunct="1"/>
            <a:r>
              <a:rPr lang="pt-BR" altLang="pt-BR" sz="2400" b="1" dirty="0"/>
              <a:t>IBM PC5150</a:t>
            </a:r>
          </a:p>
          <a:p>
            <a:pPr algn="just" eaLnBrk="1" hangingPunct="1"/>
            <a:endParaRPr lang="pt-BR" altLang="pt-BR" sz="2400" b="1" dirty="0"/>
          </a:p>
          <a:p>
            <a:pPr algn="just" eaLnBrk="1" hangingPunct="1"/>
            <a:endParaRPr lang="pt-BR" altLang="pt-BR" sz="2400" b="1" dirty="0"/>
          </a:p>
          <a:p>
            <a:pPr algn="just" eaLnBrk="1" hangingPunct="1"/>
            <a:r>
              <a:rPr lang="pt-BR" altLang="pt-BR" sz="2400" b="1" dirty="0"/>
              <a:t>Tela Verde ou Âmbar, poucas imagens.</a:t>
            </a:r>
          </a:p>
        </p:txBody>
      </p:sp>
      <p:pic>
        <p:nvPicPr>
          <p:cNvPr id="9" name="Picture 4" descr="IBM_PC_5150 19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1" y="1344553"/>
            <a:ext cx="6553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77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Microcomputadores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510039" y="5600101"/>
            <a:ext cx="74789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/>
              <a:t>Na década de 90:</a:t>
            </a:r>
          </a:p>
          <a:p>
            <a:pPr algn="just" eaLnBrk="1" hangingPunct="1"/>
            <a:r>
              <a:rPr lang="pt-BR" altLang="pt-BR" sz="2400" b="1" dirty="0"/>
              <a:t>Tela Verde ou Âmbar, poucas imagens. Monitor fósforo!</a:t>
            </a:r>
          </a:p>
        </p:txBody>
      </p:sp>
      <p:pic>
        <p:nvPicPr>
          <p:cNvPr id="2050" name="Picture 2" descr="https://encrypted-tbn0.gstatic.com/images?q=tbn:ANd9GcTiNMAuXLvgxsp1snVs1a3nhhhklHpnexaaqZbopRTfBg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9" y="1260348"/>
            <a:ext cx="9028925" cy="38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1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Microcomputadores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164467" y="5600101"/>
            <a:ext cx="78244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/>
              <a:t>Na década de 90:</a:t>
            </a:r>
          </a:p>
          <a:p>
            <a:pPr algn="just" eaLnBrk="1" hangingPunct="1"/>
            <a:r>
              <a:rPr lang="pt-BR" altLang="pt-BR" sz="2400" b="1" dirty="0"/>
              <a:t>Tela Verde ou Âmbar, Imagens sem muita definição, Monitor fósforo!</a:t>
            </a:r>
          </a:p>
        </p:txBody>
      </p:sp>
      <p:pic>
        <p:nvPicPr>
          <p:cNvPr id="3074" name="Picture 2" descr="https://i.ytimg.com/vi/HPJJJOEER50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81"/>
          <a:stretch/>
        </p:blipFill>
        <p:spPr bwMode="auto">
          <a:xfrm>
            <a:off x="387070" y="1072764"/>
            <a:ext cx="5272952" cy="401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22" y="1072764"/>
            <a:ext cx="4821588" cy="40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45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Microcomputadores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164467" y="5600101"/>
            <a:ext cx="78244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/>
              <a:t>Na década de 90:</a:t>
            </a:r>
          </a:p>
          <a:p>
            <a:pPr algn="just" eaLnBrk="1" hangingPunct="1"/>
            <a:r>
              <a:rPr lang="pt-BR" altLang="pt-BR" sz="2400" b="1" dirty="0"/>
              <a:t>CGA fósforo branco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45" y="1477139"/>
            <a:ext cx="4998145" cy="386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19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3625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latin typeface="Inter"/>
              </a:rPr>
              <a:t>A partir do Século XXI – Anos 2000 </a:t>
            </a:r>
            <a:br>
              <a:rPr lang="pt-BR" b="1" i="0" dirty="0">
                <a:solidFill>
                  <a:srgbClr val="093366"/>
                </a:solidFill>
                <a:latin typeface="Inter"/>
              </a:rPr>
            </a:br>
            <a:r>
              <a:rPr lang="pt-BR" sz="3200" b="1" i="0" dirty="0">
                <a:solidFill>
                  <a:srgbClr val="093366"/>
                </a:solidFill>
                <a:latin typeface="Inter"/>
              </a:rPr>
              <a:t>Novos </a:t>
            </a:r>
            <a:r>
              <a:rPr lang="pt-BR" sz="3200" b="1" i="0" dirty="0" err="1">
                <a:solidFill>
                  <a:srgbClr val="093366"/>
                </a:solidFill>
                <a:latin typeface="Inter"/>
              </a:rPr>
              <a:t>PC’s</a:t>
            </a:r>
            <a:endParaRPr lang="pt-BR" sz="3200" b="1" i="0" dirty="0">
              <a:solidFill>
                <a:srgbClr val="093366"/>
              </a:solidFill>
              <a:effectLst/>
              <a:latin typeface="Inter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058892" y="1526565"/>
            <a:ext cx="32310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pt-BR" altLang="pt-BR" sz="2400" b="1" dirty="0"/>
              <a:t>Na década de 90:</a:t>
            </a:r>
          </a:p>
          <a:p>
            <a:pPr algn="just" eaLnBrk="1" hangingPunct="1"/>
            <a:endParaRPr lang="pt-BR" altLang="pt-BR" sz="2400" b="1" dirty="0"/>
          </a:p>
          <a:p>
            <a:pPr algn="just" eaLnBrk="1" hangingPunct="1"/>
            <a:r>
              <a:rPr lang="pt-BR" altLang="pt-BR" sz="2400" b="1" dirty="0"/>
              <a:t>IBM PC5150</a:t>
            </a:r>
          </a:p>
        </p:txBody>
      </p:sp>
      <p:pic>
        <p:nvPicPr>
          <p:cNvPr id="10" name="Picture 4" descr="683F5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80" y="1399976"/>
            <a:ext cx="53213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56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9987060" y="-27384"/>
            <a:ext cx="2213311" cy="6885384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3339" y="116632"/>
            <a:ext cx="8832981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b="1" dirty="0"/>
              <a:t>Na década de 2000</a:t>
            </a:r>
          </a:p>
        </p:txBody>
      </p:sp>
      <p:pic>
        <p:nvPicPr>
          <p:cNvPr id="7" name="Picture 4" descr="683F5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052736"/>
            <a:ext cx="709506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4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821018" y="3865407"/>
            <a:ext cx="783745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Instrutor: Anthony Samuel Sobral de Freitas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anthony.freitas@docente.senai.br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3995346"/>
            <a:ext cx="1839388" cy="2545866"/>
          </a:xfrm>
          <a:prstGeom prst="rect">
            <a:avLst/>
          </a:prstGeom>
        </p:spPr>
      </p:pic>
      <p:sp>
        <p:nvSpPr>
          <p:cNvPr id="4" name="AutoShape 2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6" name="AutoShape 4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"/>
          <a:stretch/>
        </p:blipFill>
        <p:spPr bwMode="auto">
          <a:xfrm>
            <a:off x="-1" y="11252"/>
            <a:ext cx="10537371" cy="389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96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3339" y="116632"/>
            <a:ext cx="90254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altLang="pt-BR" dirty="0"/>
              <a:t>Computadores Atuais</a:t>
            </a:r>
          </a:p>
        </p:txBody>
      </p:sp>
      <p:pic>
        <p:nvPicPr>
          <p:cNvPr id="7" name="Picture 4" descr="computador-athlon-on-x2-3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556792"/>
            <a:ext cx="8917175" cy="40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6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302240" y="-27384"/>
            <a:ext cx="1898131" cy="6885384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1371" y="188640"/>
            <a:ext cx="864096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/>
              <a:t>Diferenças entre Hardware e Software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6389" y="1069725"/>
            <a:ext cx="9877805" cy="49517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Hardware:</a:t>
            </a:r>
            <a:endParaRPr lang="pt-BR" dirty="0"/>
          </a:p>
          <a:p>
            <a:r>
              <a:rPr lang="pt-BR" dirty="0"/>
              <a:t>Definição: Componentes físicos de um sistema computacional, incluindo todas as partes tangíveis.</a:t>
            </a:r>
          </a:p>
          <a:p>
            <a:r>
              <a:rPr lang="pt-BR" dirty="0"/>
              <a:t>Exemplos: Processador (CPU), memória RAM, disco rígido (HD), </a:t>
            </a:r>
            <a:r>
              <a:rPr lang="pt-BR" dirty="0" err="1"/>
              <a:t>placa-mãe</a:t>
            </a:r>
            <a:r>
              <a:rPr lang="pt-BR" dirty="0"/>
              <a:t>, teclado, mouse, monitor, entre outros.</a:t>
            </a:r>
          </a:p>
          <a:p>
            <a:r>
              <a:rPr lang="pt-BR" dirty="0"/>
              <a:t>Características:</a:t>
            </a:r>
          </a:p>
          <a:p>
            <a:pPr lvl="1"/>
            <a:r>
              <a:rPr lang="pt-BR" dirty="0"/>
              <a:t>São palpáveis e podem ser tocados.</a:t>
            </a:r>
          </a:p>
          <a:p>
            <a:pPr lvl="1"/>
            <a:r>
              <a:rPr lang="pt-BR" dirty="0"/>
              <a:t>Responsáveis pelo processamento e armazenamento de dados.</a:t>
            </a:r>
          </a:p>
          <a:p>
            <a:pPr lvl="1"/>
            <a:r>
              <a:rPr lang="pt-BR" dirty="0"/>
              <a:t>Exigem instalação física no dispositivo.</a:t>
            </a:r>
          </a:p>
        </p:txBody>
      </p:sp>
    </p:spTree>
    <p:extLst>
      <p:ext uri="{BB962C8B-B14F-4D97-AF65-F5344CB8AC3E}">
        <p14:creationId xmlns:p14="http://schemas.microsoft.com/office/powerpoint/2010/main" val="244980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302240" y="-27384"/>
            <a:ext cx="1898131" cy="6885384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1371" y="188640"/>
            <a:ext cx="864096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/>
              <a:t>Diferenças entre Hardware e Software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6389" y="1069725"/>
            <a:ext cx="9895222" cy="55996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 dirty="0"/>
              <a:t>Software:</a:t>
            </a:r>
            <a:endParaRPr lang="pt-BR" sz="2800" dirty="0"/>
          </a:p>
          <a:p>
            <a:r>
              <a:rPr lang="pt-BR" sz="2800" dirty="0"/>
              <a:t>Definição: Conjunto de instruções ou programas que permitem ao hardware executar tarefas específicas.</a:t>
            </a:r>
          </a:p>
          <a:p>
            <a:r>
              <a:rPr lang="pt-BR" sz="2800" dirty="0"/>
              <a:t>Exemplos: Sistema operacional (como Windows, </a:t>
            </a:r>
            <a:r>
              <a:rPr lang="pt-BR" sz="2800" dirty="0" err="1"/>
              <a:t>macOS</a:t>
            </a:r>
            <a:r>
              <a:rPr lang="pt-BR" sz="2800" dirty="0"/>
              <a:t>, Linux), aplicativos (como navegadores, editores de texto, jogos), drivers.</a:t>
            </a:r>
          </a:p>
          <a:p>
            <a:r>
              <a:rPr lang="pt-BR" sz="2800" dirty="0"/>
              <a:t>Características:</a:t>
            </a:r>
          </a:p>
          <a:p>
            <a:pPr lvl="1"/>
            <a:r>
              <a:rPr lang="pt-BR" sz="2400" dirty="0"/>
              <a:t>Não é tangível e não pode ser tocado fisicamente.</a:t>
            </a:r>
          </a:p>
          <a:p>
            <a:pPr lvl="1"/>
            <a:r>
              <a:rPr lang="pt-BR" sz="2400" dirty="0"/>
              <a:t>Controla o hardware e permite a interação do usuário com o sistema.</a:t>
            </a:r>
          </a:p>
          <a:p>
            <a:pPr lvl="1"/>
            <a:r>
              <a:rPr lang="pt-BR" sz="2400" dirty="0"/>
              <a:t>Pode ser instalado, atualizado e removido facilmente.</a:t>
            </a:r>
          </a:p>
        </p:txBody>
      </p:sp>
    </p:spTree>
    <p:extLst>
      <p:ext uri="{BB962C8B-B14F-4D97-AF65-F5344CB8AC3E}">
        <p14:creationId xmlns:p14="http://schemas.microsoft.com/office/powerpoint/2010/main" val="2888608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302240" y="-27384"/>
            <a:ext cx="1898131" cy="6885384"/>
            <a:chOff x="6938706" y="-27384"/>
            <a:chExt cx="2211572" cy="6885384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8119759A-D3AD-124A-B3AD-4DEA9E3437D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" name="Picture 1" descr="LOGO_SENAI_BRANCO.png">
              <a:extLst>
                <a:ext uri="{FF2B5EF4-FFF2-40B4-BE49-F238E27FC236}">
                  <a16:creationId xmlns:a16="http://schemas.microsoft.com/office/drawing/2014/main" id="{3AB1B273-3FE8-4F41-B3E2-DE8FE962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1371" y="188640"/>
            <a:ext cx="864096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/>
              <a:t>Diferenças entre Hardware e Software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6389" y="1069725"/>
            <a:ext cx="9895222" cy="55996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 dirty="0"/>
              <a:t>Software:</a:t>
            </a:r>
            <a:endParaRPr lang="pt-BR" sz="2800" dirty="0"/>
          </a:p>
          <a:p>
            <a:r>
              <a:rPr lang="pt-BR" sz="2800" dirty="0"/>
              <a:t>Definição: Conjunto de instruções ou programas que permitem ao hardware executar tarefas específicas.</a:t>
            </a:r>
          </a:p>
          <a:p>
            <a:r>
              <a:rPr lang="pt-BR" sz="2800" dirty="0"/>
              <a:t>Exemplos: Sistema operacional (como Windows, </a:t>
            </a:r>
            <a:r>
              <a:rPr lang="pt-BR" sz="2800" dirty="0" err="1"/>
              <a:t>macOS</a:t>
            </a:r>
            <a:r>
              <a:rPr lang="pt-BR" sz="2800" dirty="0"/>
              <a:t>, Linux), aplicativos (como navegadores, editores de texto, jogos), drivers.</a:t>
            </a:r>
          </a:p>
          <a:p>
            <a:r>
              <a:rPr lang="pt-BR" sz="2800" dirty="0"/>
              <a:t>Características:</a:t>
            </a:r>
          </a:p>
          <a:p>
            <a:pPr lvl="1"/>
            <a:r>
              <a:rPr lang="pt-BR" sz="2400" dirty="0"/>
              <a:t>Não é tangível e não pode ser tocado fisicamente.</a:t>
            </a:r>
          </a:p>
          <a:p>
            <a:pPr lvl="1"/>
            <a:r>
              <a:rPr lang="pt-BR" sz="2400" dirty="0"/>
              <a:t>Controla o hardware e permite a interação do usuário com o sistema.</a:t>
            </a:r>
          </a:p>
          <a:p>
            <a:pPr lvl="1"/>
            <a:r>
              <a:rPr lang="pt-BR" sz="2400" dirty="0"/>
              <a:t>Pode ser instalado, atualizado e removido facilmente.</a:t>
            </a:r>
          </a:p>
        </p:txBody>
      </p:sp>
    </p:spTree>
    <p:extLst>
      <p:ext uri="{BB962C8B-B14F-4D97-AF65-F5344CB8AC3E}">
        <p14:creationId xmlns:p14="http://schemas.microsoft.com/office/powerpoint/2010/main" val="1481178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3339" y="188640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altLang="pt-BR" dirty="0"/>
              <a:t>        HARDWARE            X            SOFTWARE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3339" y="1340769"/>
            <a:ext cx="4237072" cy="49517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altLang="pt-BR" dirty="0"/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BC6ED198-11CC-4392-A6AB-EFC33E128465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BC82F2-AE6E-4DF3-ACB9-412414900B41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03EB9944-3DCC-42CE-AB03-B6890227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63EB28-5F98-47A7-90D2-3ECF765C82F4}"/>
              </a:ext>
            </a:extLst>
          </p:cNvPr>
          <p:cNvSpPr/>
          <p:nvPr/>
        </p:nvSpPr>
        <p:spPr>
          <a:xfrm>
            <a:off x="261257" y="1407663"/>
            <a:ext cx="44587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Natureza:</a:t>
            </a:r>
            <a:endParaRPr lang="pt-BR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Hardware é físico e tangível.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pt-BR" b="1" dirty="0"/>
              <a:t>Função: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Hardware fornece a infraestrutura física para o sistema operar.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Interdependência: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Hardware depende do software para funcionar corretamente.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839CAB-F47C-4247-ABB8-78187ED548FC}"/>
              </a:ext>
            </a:extLst>
          </p:cNvPr>
          <p:cNvSpPr/>
          <p:nvPr/>
        </p:nvSpPr>
        <p:spPr>
          <a:xfrm>
            <a:off x="435358" y="4882048"/>
            <a:ext cx="9727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Importância da Compreensão:</a:t>
            </a:r>
          </a:p>
          <a:p>
            <a:r>
              <a:rPr lang="pt-BR" dirty="0">
                <a:solidFill>
                  <a:srgbClr val="0D0D0D"/>
                </a:solidFill>
                <a:latin typeface="Söhne"/>
              </a:rPr>
              <a:t>É essencial compreender as diferenças entre hardware e software para: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Escolher e configurar sistemas operacionais e aplicativos adequados ao hardware disponível.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Solucionar problemas e realizar manutenção tanto no hardware quanto no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Compreender o funcionamento geral dos sistemas computacionais.</a:t>
            </a: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58203-F11A-4E06-A1BB-D5E022832EF9}"/>
              </a:ext>
            </a:extLst>
          </p:cNvPr>
          <p:cNvSpPr/>
          <p:nvPr/>
        </p:nvSpPr>
        <p:spPr>
          <a:xfrm>
            <a:off x="5582194" y="1434850"/>
            <a:ext cx="47374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Natureza:</a:t>
            </a:r>
            <a:endParaRPr lang="pt-BR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Software é lógico e intangível.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pt-BR" b="1" dirty="0"/>
              <a:t>Função: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Software fornece as instruções e programas para utilizar e controlar o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pt-BR" b="1" dirty="0"/>
              <a:t>Interdependência: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Software depende do hardware para ser executado e realizar suas funções.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6927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rain Bag IV Therapy | Captivate IV Wellness &amp; Beauty Bar">
            <a:extLst>
              <a:ext uri="{FF2B5EF4-FFF2-40B4-BE49-F238E27FC236}">
                <a16:creationId xmlns:a16="http://schemas.microsoft.com/office/drawing/2014/main" id="{078F6642-0122-417C-A589-9FF5729F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38" y="1366795"/>
            <a:ext cx="5059680" cy="340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Órgãos do corpo humano: lista dos principais órgãos - Biologia Net">
            <a:extLst>
              <a:ext uri="{FF2B5EF4-FFF2-40B4-BE49-F238E27FC236}">
                <a16:creationId xmlns:a16="http://schemas.microsoft.com/office/drawing/2014/main" id="{16F8C019-7EBB-44A2-A579-A18EA468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0"/>
                    </a14:imgEffect>
                    <a14:imgEffect>
                      <a14:saturation sat="129000"/>
                    </a14:imgEffect>
                    <a14:imgEffect>
                      <a14:brightnessContrast bright="-4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" y="1220748"/>
            <a:ext cx="530955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1382" y="231279"/>
            <a:ext cx="10489827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Comparação entre Software e Hardware com o Corpo Humano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3339" y="1340769"/>
            <a:ext cx="4237072" cy="49517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altLang="pt-BR" dirty="0"/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BC6ED198-11CC-4392-A6AB-EFC33E128465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BC82F2-AE6E-4DF3-ACB9-412414900B41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03EB9944-3DCC-42CE-AB03-B6890227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63EB28-5F98-47A7-90D2-3ECF765C82F4}"/>
              </a:ext>
            </a:extLst>
          </p:cNvPr>
          <p:cNvSpPr/>
          <p:nvPr/>
        </p:nvSpPr>
        <p:spPr>
          <a:xfrm>
            <a:off x="261257" y="1407663"/>
            <a:ext cx="49203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(Corpo Físico):</a:t>
            </a: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hardware pode ser comparado ao corpo físico humano, que consiste em todas as partes tangíveis e estruturas físicas.</a:t>
            </a: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hardware no corpo humano incluem ossos, músculos, órgãos (como coração, pulmões, cérebro), nervos e sistemas (sistema circulatório, sistema respiratório, sistema nervoso).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58203-F11A-4E06-A1BB-D5E022832EF9}"/>
              </a:ext>
            </a:extLst>
          </p:cNvPr>
          <p:cNvSpPr/>
          <p:nvPr/>
        </p:nvSpPr>
        <p:spPr>
          <a:xfrm>
            <a:off x="5582194" y="1434850"/>
            <a:ext cx="47374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Software (Sistema de Informações e Controle):</a:t>
            </a:r>
          </a:p>
          <a:p>
            <a:endParaRPr lang="pt-BR" b="1" dirty="0"/>
          </a:p>
          <a:p>
            <a:r>
              <a:rPr lang="pt-BR" dirty="0"/>
              <a:t>O software pode ser comparado ao sistema de informações e controle do corpo humano, que inclui o cérebro, o sistema nervoso e os sinais elétricos que coordenam as funções do corpo.</a:t>
            </a:r>
          </a:p>
          <a:p>
            <a:endParaRPr lang="pt-BR" dirty="0"/>
          </a:p>
          <a:p>
            <a:r>
              <a:rPr lang="pt-BR" dirty="0"/>
              <a:t>O software fornece instruções e controle sobre o hardware, permitindo que diferentes partes do corpo realizem funções específicas e se comuniquem entre si.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8421E5-C207-4C95-BD08-CB481F186E33}"/>
              </a:ext>
            </a:extLst>
          </p:cNvPr>
          <p:cNvSpPr/>
          <p:nvPr/>
        </p:nvSpPr>
        <p:spPr>
          <a:xfrm>
            <a:off x="52252" y="4955294"/>
            <a:ext cx="10302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Importância da Compreensão: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D0D0D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Ilustrar a complexidade e interdependência dos sistemas tecnológicos e biológicos.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Reforçar a importância da manutenção e cuidado tanto de computadores quanto do corpo humano.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D0D0D"/>
                </a:solidFill>
                <a:latin typeface="Söhne"/>
              </a:rPr>
              <a:t> Facilitar a compreensão de conceitos abstratos por meio de comparações com algo familiar, como o próprio corpo.</a:t>
            </a: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4849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1382" y="231279"/>
            <a:ext cx="10489827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rgbClr val="093366"/>
                </a:solidFill>
                <a:latin typeface="Inter"/>
                <a:ea typeface="+mj-ea"/>
                <a:cs typeface="+mj-cs"/>
              </a:defRPr>
            </a:lvl1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Comparação entre Software e Hardware com o Corpo Humano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3339" y="1340769"/>
            <a:ext cx="4237072" cy="49517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altLang="pt-BR" dirty="0"/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BC6ED198-11CC-4392-A6AB-EFC33E128465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BC82F2-AE6E-4DF3-ACB9-412414900B41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03EB9944-3DCC-42CE-AB03-B6890227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58B8FECE-766D-4365-BE84-0E747EA54C10}"/>
              </a:ext>
            </a:extLst>
          </p:cNvPr>
          <p:cNvSpPr/>
          <p:nvPr/>
        </p:nvSpPr>
        <p:spPr>
          <a:xfrm>
            <a:off x="72415" y="1554467"/>
            <a:ext cx="60235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Hardware (Corpo Humano):</a:t>
            </a:r>
            <a:endParaRPr lang="pt-BR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D0D0D"/>
                </a:solidFill>
                <a:latin typeface="Söhne"/>
              </a:rPr>
              <a:t>Componentes Físicos: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Assim como o hardware inclui componentes físicos como ossos e órgãos, o corpo humano consiste em partes tangíveis que compõem sua estrutura física.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D0D0D"/>
                </a:solidFill>
                <a:latin typeface="Söhne"/>
              </a:rPr>
              <a:t>Funcionamento Mecânico: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O hardware realiza funções mecânicas, como locomoção (músculos e ossos) e processamento de alimentos (sistema digestivo).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D0D0D"/>
              </a:solidFill>
              <a:latin typeface="Söhne"/>
            </a:endParaRPr>
          </a:p>
          <a:p>
            <a:r>
              <a:rPr lang="pt-BR" b="1" dirty="0">
                <a:solidFill>
                  <a:srgbClr val="0D0D0D"/>
                </a:solidFill>
                <a:latin typeface="Söhne"/>
              </a:rPr>
              <a:t>Software (Sistema Nervoso):</a:t>
            </a:r>
            <a:endParaRPr lang="pt-BR" dirty="0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D0D0D"/>
                </a:solidFill>
                <a:latin typeface="Söhne"/>
              </a:rPr>
              <a:t>Instruções e Controle: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Assim como o software fornece instruções para o hardware de um computador, o sistema nervoso humano envia sinais elétricos para controlar e coordenar as funções do corpo.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D0D0D"/>
                </a:solidFill>
                <a:latin typeface="Söhne"/>
              </a:rPr>
              <a:t>Processamento de Informações: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O cérebro humano atua como o centro de processamento de informações, interpretando estímulos, tomando decisões e coordenando atividades complexas.</a:t>
            </a: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205FAF-74FB-4550-A4E9-2403FCECFC42}"/>
              </a:ext>
            </a:extLst>
          </p:cNvPr>
          <p:cNvSpPr/>
          <p:nvPr/>
        </p:nvSpPr>
        <p:spPr>
          <a:xfrm>
            <a:off x="6199878" y="1768167"/>
            <a:ext cx="44052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D0D0D"/>
                </a:solidFill>
                <a:latin typeface="Söhne"/>
              </a:rPr>
              <a:t>Interdependência: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</a:t>
            </a:r>
          </a:p>
          <a:p>
            <a:r>
              <a:rPr lang="pt-BR" dirty="0">
                <a:solidFill>
                  <a:srgbClr val="0D0D0D"/>
                </a:solidFill>
                <a:latin typeface="Söhne"/>
              </a:rPr>
              <a:t>Assim como um computador precisa de software para funcionar corretamente, o corpo humano requer um sistema nervoso saudável e funcional para controlar e coordenar as funções do hardware corporal.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D0D0D"/>
              </a:solidFill>
              <a:latin typeface="Söhne"/>
            </a:endParaRPr>
          </a:p>
          <a:p>
            <a:endParaRPr lang="pt-BR" b="1" dirty="0">
              <a:solidFill>
                <a:srgbClr val="0D0D0D"/>
              </a:solidFill>
              <a:latin typeface="Söhne"/>
            </a:endParaRPr>
          </a:p>
          <a:p>
            <a:endParaRPr lang="pt-BR" b="1" dirty="0">
              <a:solidFill>
                <a:srgbClr val="0D0D0D"/>
              </a:solidFill>
              <a:latin typeface="Söhne"/>
            </a:endParaRPr>
          </a:p>
          <a:p>
            <a:r>
              <a:rPr lang="pt-BR" b="1" dirty="0">
                <a:solidFill>
                  <a:srgbClr val="0D0D0D"/>
                </a:solidFill>
                <a:latin typeface="Söhne"/>
              </a:rPr>
              <a:t>Analogia na Manutenção e Cuidados:</a:t>
            </a:r>
            <a:r>
              <a:rPr lang="pt-BR" dirty="0">
                <a:solidFill>
                  <a:srgbClr val="0D0D0D"/>
                </a:solidFill>
                <a:latin typeface="Söhne"/>
              </a:rPr>
              <a:t> </a:t>
            </a:r>
          </a:p>
          <a:p>
            <a:r>
              <a:rPr lang="pt-BR" dirty="0">
                <a:solidFill>
                  <a:srgbClr val="0D0D0D"/>
                </a:solidFill>
                <a:latin typeface="Söhne"/>
              </a:rPr>
              <a:t>Assim como um computador precisa de atualizações de software e reparos no hardware, o corpo humano requer cuidados, como exercícios físicos para fortalecer músculos (hardware) e educação mental para manter a saúde mental (software).</a:t>
            </a: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8139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30259" y="609600"/>
            <a:ext cx="825404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altLang="pt-BR" sz="3600" b="1">
                <a:latin typeface="Verdana" pitchFamily="34" charset="0"/>
              </a:rPr>
              <a:t>Periféricos de Entrada</a:t>
            </a:r>
            <a:endParaRPr lang="pt-BR" altLang="pt-BR" sz="3600" b="1" dirty="0">
              <a:latin typeface="Verdan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3392" y="2997200"/>
            <a:ext cx="8254040" cy="1799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dirty="0"/>
              <a:t>São periféricos que possuem a função de enviar dados do usuário para a CPU.</a:t>
            </a:r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C9160E4E-8258-4787-A0D3-2E67F82C776F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20CD7FD3-4E91-4B6D-8A47-CF1074B8557D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FDF7A8E9-2737-4105-A99B-E0C6FDD8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938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eclado_sem_tecla_p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540820"/>
            <a:ext cx="7872875" cy="339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equalizer-lazer-m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3789040"/>
            <a:ext cx="5101029" cy="293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703295" y="116632"/>
            <a:ext cx="412965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Entrada</a:t>
            </a:r>
          </a:p>
        </p:txBody>
      </p:sp>
      <p:grpSp>
        <p:nvGrpSpPr>
          <p:cNvPr id="9" name="Grupo 1">
            <a:extLst>
              <a:ext uri="{FF2B5EF4-FFF2-40B4-BE49-F238E27FC236}">
                <a16:creationId xmlns:a16="http://schemas.microsoft.com/office/drawing/2014/main" id="{EAE2BFA6-A961-4833-9340-3E00D1E0E889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9A1B23-B7AC-4DCD-843D-57F406072C98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" descr="LOGO_SENAI_BRANCO.png">
              <a:extLst>
                <a:ext uri="{FF2B5EF4-FFF2-40B4-BE49-F238E27FC236}">
                  <a16:creationId xmlns:a16="http://schemas.microsoft.com/office/drawing/2014/main" id="{116F1D81-FA97-4E17-BD4E-25870BEE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186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scann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93" y="2961340"/>
            <a:ext cx="5136048" cy="385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703295" y="116632"/>
            <a:ext cx="412965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Entrada</a:t>
            </a:r>
          </a:p>
        </p:txBody>
      </p:sp>
      <p:pic>
        <p:nvPicPr>
          <p:cNvPr id="6" name="Picture 4" descr="scanner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836712"/>
            <a:ext cx="5051061" cy="378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1">
            <a:extLst>
              <a:ext uri="{FF2B5EF4-FFF2-40B4-BE49-F238E27FC236}">
                <a16:creationId xmlns:a16="http://schemas.microsoft.com/office/drawing/2014/main" id="{555AA36E-4C50-4162-AECF-B25BD64DFAC1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2B04908-2BA1-4CA0-9CAC-D8A33C283828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" descr="LOGO_SENAI_BRANCO.png">
              <a:extLst>
                <a:ext uri="{FF2B5EF4-FFF2-40B4-BE49-F238E27FC236}">
                  <a16:creationId xmlns:a16="http://schemas.microsoft.com/office/drawing/2014/main" id="{14D80BF3-7C0C-4BDD-8A6E-5A61142A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356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332"/>
            <a:ext cx="10478821" cy="4375748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294"/>
            <a:ext cx="10579261" cy="270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9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pic>
        <p:nvPicPr>
          <p:cNvPr id="7" name="Picture 6" descr="microf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59" y="2492897"/>
            <a:ext cx="5954183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â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162422"/>
            <a:ext cx="50800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703295" y="116632"/>
            <a:ext cx="4129657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Entrada</a:t>
            </a:r>
          </a:p>
        </p:txBody>
      </p:sp>
      <p:grpSp>
        <p:nvGrpSpPr>
          <p:cNvPr id="9" name="Grupo 1">
            <a:extLst>
              <a:ext uri="{FF2B5EF4-FFF2-40B4-BE49-F238E27FC236}">
                <a16:creationId xmlns:a16="http://schemas.microsoft.com/office/drawing/2014/main" id="{09FCFE5B-C836-46E7-A2AA-29C113E9A3DB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A64B88D-DFC8-4E46-843A-524F703CCEFE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" descr="LOGO_SENAI_BRANCO.png">
              <a:extLst>
                <a:ext uri="{FF2B5EF4-FFF2-40B4-BE49-F238E27FC236}">
                  <a16:creationId xmlns:a16="http://schemas.microsoft.com/office/drawing/2014/main" id="{D1ECDE0A-43E9-4D0F-9AE4-D785AF1A5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276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3339" y="485800"/>
            <a:ext cx="8851344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b="1" dirty="0">
                <a:latin typeface="Verdana" pitchFamily="34" charset="0"/>
              </a:rPr>
              <a:t>Periféricos de Saída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39350" y="2781301"/>
            <a:ext cx="8755333" cy="1808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dirty="0"/>
              <a:t>São periféricos que permitem a saída de informações da CPU para o usuário.</a:t>
            </a:r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9DAAF308-BA31-4D13-B0DD-49118A4B18BE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A39625B5-656B-4755-B672-37AF6B3BA1A9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646FE1F0-CF87-4BA5-955A-FAE4040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505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pic>
        <p:nvPicPr>
          <p:cNvPr id="6" name="Picture 5" descr="monito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836544"/>
            <a:ext cx="6144683" cy="316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monito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43" y="3240578"/>
            <a:ext cx="4212199" cy="314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703295" y="251356"/>
            <a:ext cx="3873176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Saída</a:t>
            </a:r>
          </a:p>
        </p:txBody>
      </p:sp>
      <p:grpSp>
        <p:nvGrpSpPr>
          <p:cNvPr id="9" name="Grupo 1">
            <a:extLst>
              <a:ext uri="{FF2B5EF4-FFF2-40B4-BE49-F238E27FC236}">
                <a16:creationId xmlns:a16="http://schemas.microsoft.com/office/drawing/2014/main" id="{FC651ACC-5B34-407A-BA1C-3816337CB049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F89903E-AAFF-4DD3-BDB1-CD9037E6A787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" descr="LOGO_SENAI_BRANCO.png">
              <a:extLst>
                <a:ext uri="{FF2B5EF4-FFF2-40B4-BE49-F238E27FC236}">
                  <a16:creationId xmlns:a16="http://schemas.microsoft.com/office/drawing/2014/main" id="{4F71C25B-2B27-480C-8F3C-D8EB18FEE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537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pic>
        <p:nvPicPr>
          <p:cNvPr id="6" name="Picture 4" descr="impresso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1134036"/>
            <a:ext cx="7969547" cy="524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703295" y="251356"/>
            <a:ext cx="3873176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Saída</a:t>
            </a:r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99669EBF-29CE-4C96-939F-4F43D06244BB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C3DBDA3B-9677-4A03-91AD-4ADFB337F9CD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2039F9CE-0834-4717-BF80-42946C24B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49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aixa s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268760"/>
            <a:ext cx="441649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44018"/>
            <a:ext cx="3552395" cy="2153335"/>
          </a:xfrm>
          <a:prstGeom prst="rect">
            <a:avLst/>
          </a:prstGeom>
        </p:spPr>
      </p:pic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52" y="4660830"/>
            <a:ext cx="4336217" cy="172049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03295" y="251356"/>
            <a:ext cx="3873176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Saída</a:t>
            </a:r>
          </a:p>
        </p:txBody>
      </p:sp>
      <p:grpSp>
        <p:nvGrpSpPr>
          <p:cNvPr id="11" name="Grupo 1">
            <a:extLst>
              <a:ext uri="{FF2B5EF4-FFF2-40B4-BE49-F238E27FC236}">
                <a16:creationId xmlns:a16="http://schemas.microsoft.com/office/drawing/2014/main" id="{584C6371-A40E-4F4C-B810-68DE0418C998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640C145-A4E8-4414-8E6D-ABBEFE865F47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" descr="LOGO_SENAI_BRANCO.png">
              <a:extLst>
                <a:ext uri="{FF2B5EF4-FFF2-40B4-BE49-F238E27FC236}">
                  <a16:creationId xmlns:a16="http://schemas.microsoft.com/office/drawing/2014/main" id="{F85DCC22-D98A-47B1-95A6-629B571E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13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7381" y="197768"/>
            <a:ext cx="8157931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000" b="1" dirty="0">
                <a:latin typeface="Verdana" pitchFamily="34" charset="0"/>
              </a:rPr>
              <a:t>Periféricos de</a:t>
            </a:r>
            <a:br>
              <a:rPr lang="pt-BR" altLang="pt-BR" sz="4000" b="1" dirty="0">
                <a:latin typeface="Verdana" pitchFamily="34" charset="0"/>
              </a:rPr>
            </a:br>
            <a:r>
              <a:rPr lang="pt-BR" altLang="pt-BR" sz="4000" b="1" dirty="0">
                <a:latin typeface="Verdana" pitchFamily="34" charset="0"/>
              </a:rPr>
              <a:t> Entrada e Saída ou Periférico Mistos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31371" y="2565401"/>
            <a:ext cx="8640960" cy="24558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dirty="0"/>
              <a:t>O periférico misto permite comunicar através da entrada e saída de informações do computador para o utilizador vice-versa.</a:t>
            </a:r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966285AA-70FD-48FF-BA12-07D1D36DFE67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4CFD67A-52B9-4FB6-9E2A-0ADE3143BAA4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0D17F260-DBF4-43E3-BDE3-A7C7793D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4048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4581129"/>
            <a:ext cx="8324485" cy="2109245"/>
          </a:xfrm>
          <a:prstGeom prst="rect">
            <a:avLst/>
          </a:prstGeom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Anthony Freitas</a:t>
            </a: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2852950"/>
            <a:ext cx="3940171" cy="1656171"/>
          </a:xfrm>
          <a:prstGeom prst="rect">
            <a:avLst/>
          </a:prstGeom>
        </p:spPr>
      </p:pic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888268"/>
            <a:ext cx="3165971" cy="1748645"/>
          </a:xfrm>
          <a:prstGeom prst="rect">
            <a:avLst/>
          </a:prstGeom>
        </p:spPr>
      </p:pic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51" y="1291176"/>
            <a:ext cx="3183365" cy="184979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03295" y="251356"/>
            <a:ext cx="5073825" cy="3693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Exemplos de Periféricos de  Entrada e Saída</a:t>
            </a:r>
          </a:p>
        </p:txBody>
      </p:sp>
      <p:grpSp>
        <p:nvGrpSpPr>
          <p:cNvPr id="11" name="Grupo 1">
            <a:extLst>
              <a:ext uri="{FF2B5EF4-FFF2-40B4-BE49-F238E27FC236}">
                <a16:creationId xmlns:a16="http://schemas.microsoft.com/office/drawing/2014/main" id="{E0C90A99-95A5-49B5-9325-46D5C00E44FD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33E1790-9326-45BA-9DD8-D5777AB71C7B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" descr="LOGO_SENAI_BRANCO.png">
              <a:extLst>
                <a:ext uri="{FF2B5EF4-FFF2-40B4-BE49-F238E27FC236}">
                  <a16:creationId xmlns:a16="http://schemas.microsoft.com/office/drawing/2014/main" id="{AFBC0870-9E56-45C0-8E91-78ACC3EB1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030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gabinet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01" y="3415308"/>
            <a:ext cx="4990737" cy="311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39616" y="188641"/>
            <a:ext cx="4704523" cy="8163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Gabinete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334434" y="1196753"/>
            <a:ext cx="85458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3200" dirty="0"/>
              <a:t>É responsável pela segurança física dos componentes eletrônicos principais do PC como placas mãe, placas de expansão, </a:t>
            </a:r>
            <a:r>
              <a:rPr lang="pt-BR" altLang="pt-BR" sz="3200" dirty="0" err="1"/>
              <a:t>CPUs</a:t>
            </a:r>
            <a:r>
              <a:rPr lang="pt-BR" altLang="pt-BR" sz="3200" dirty="0"/>
              <a:t>, Drives, HD e outros</a:t>
            </a:r>
          </a:p>
        </p:txBody>
      </p:sp>
      <p:pic>
        <p:nvPicPr>
          <p:cNvPr id="8" name="Picture 4" descr="gabinet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3233316"/>
            <a:ext cx="5628217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upo 1">
            <a:extLst>
              <a:ext uri="{FF2B5EF4-FFF2-40B4-BE49-F238E27FC236}">
                <a16:creationId xmlns:a16="http://schemas.microsoft.com/office/drawing/2014/main" id="{80D54620-4794-433A-8E44-BDD3C55FF5B4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AE6B62C9-CF0C-4311-B3CE-A10FE1AAB31B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" descr="LOGO_SENAI_BRANCO.png">
              <a:extLst>
                <a:ext uri="{FF2B5EF4-FFF2-40B4-BE49-F238E27FC236}">
                  <a16:creationId xmlns:a16="http://schemas.microsoft.com/office/drawing/2014/main" id="{A8B1F2AE-CC46-4B83-84B0-91AAEC5C5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22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gabinet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76" y="2276872"/>
            <a:ext cx="4860032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abinet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46" y="175271"/>
            <a:ext cx="3758543" cy="241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gabinetes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5" y="175270"/>
            <a:ext cx="4320051" cy="32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gabinet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" y="3501008"/>
            <a:ext cx="4875200" cy="288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upo 1">
            <a:extLst>
              <a:ext uri="{FF2B5EF4-FFF2-40B4-BE49-F238E27FC236}">
                <a16:creationId xmlns:a16="http://schemas.microsoft.com/office/drawing/2014/main" id="{B56B1EEC-D44D-4D4F-9FEE-710C512DB07B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08CE3BA-2849-487E-82D6-9592A3413232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" descr="LOGO_SENAI_BRANCO.png">
              <a:extLst>
                <a:ext uri="{FF2B5EF4-FFF2-40B4-BE49-F238E27FC236}">
                  <a16:creationId xmlns:a16="http://schemas.microsoft.com/office/drawing/2014/main" id="{22579B88-7A4E-4D8D-AF84-1790B655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7020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abinet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4"/>
            <a:ext cx="9217024" cy="626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8570A0BF-EB9C-4FD5-B97B-9982FF332085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D43D9-337C-450A-A875-C21D7BBBA2F7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1" descr="LOGO_SENAI_BRANCO.png">
              <a:extLst>
                <a:ext uri="{FF2B5EF4-FFF2-40B4-BE49-F238E27FC236}">
                  <a16:creationId xmlns:a16="http://schemas.microsoft.com/office/drawing/2014/main" id="{6D21B62B-4F90-451C-A4EA-271ECFEC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742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I –Sistemas Operacionais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Fundamentos Históricos</a:t>
            </a:r>
          </a:p>
          <a:p>
            <a:pPr lvl="1"/>
            <a:r>
              <a:rPr lang="pt-BR" dirty="0"/>
              <a:t>Conceitos</a:t>
            </a:r>
          </a:p>
          <a:p>
            <a:pPr lvl="1"/>
            <a:r>
              <a:rPr lang="pt-BR" dirty="0"/>
              <a:t>Dispositivos E/S</a:t>
            </a:r>
          </a:p>
          <a:p>
            <a:r>
              <a:rPr lang="pt-BR" dirty="0"/>
              <a:t>Sistemas Operacionais</a:t>
            </a:r>
          </a:p>
          <a:p>
            <a:pPr lvl="1"/>
            <a:r>
              <a:rPr lang="pt-BR" dirty="0"/>
              <a:t>Windows, Linux, Mac OS</a:t>
            </a:r>
          </a:p>
          <a:p>
            <a:r>
              <a:rPr lang="pt-BR" dirty="0"/>
              <a:t>Ferramentas e Recursos do SO</a:t>
            </a:r>
          </a:p>
          <a:p>
            <a:pPr lvl="1"/>
            <a:r>
              <a:rPr lang="pt-BR" dirty="0"/>
              <a:t>Windows 10</a:t>
            </a:r>
          </a:p>
          <a:p>
            <a:r>
              <a:rPr lang="pt-BR" dirty="0"/>
              <a:t>Configuração e Instalação de SO</a:t>
            </a:r>
          </a:p>
          <a:p>
            <a:r>
              <a:rPr lang="pt-BR" dirty="0"/>
              <a:t>Atualização Software</a:t>
            </a:r>
          </a:p>
          <a:p>
            <a:r>
              <a:rPr lang="pt-BR" dirty="0"/>
              <a:t>Trabalho em Equipe</a:t>
            </a:r>
          </a:p>
          <a:p>
            <a:r>
              <a:rPr lang="pt-BR" dirty="0"/>
              <a:t>Ferramentas de Qualidade - PDCA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171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abine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04549"/>
            <a:ext cx="8831563" cy="476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8F160D19-BFC0-477D-9323-6FAF3BF42CCC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F2D83B-C4F8-470A-8B98-5DCC753CE9FC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1" descr="LOGO_SENAI_BRANCO.png">
              <a:extLst>
                <a:ext uri="{FF2B5EF4-FFF2-40B4-BE49-F238E27FC236}">
                  <a16:creationId xmlns:a16="http://schemas.microsoft.com/office/drawing/2014/main" id="{05230885-71BF-4F6B-BA70-324E9D6F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952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972826" y="261590"/>
            <a:ext cx="5027164" cy="93516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200" b="1" dirty="0">
                <a:latin typeface="Verdana" pitchFamily="34" charset="0"/>
              </a:rPr>
              <a:t>Memória RAM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72825" y="1484784"/>
            <a:ext cx="8003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</a:t>
            </a:r>
            <a:r>
              <a:rPr lang="pt-BR" b="1" dirty="0"/>
              <a:t>memória RAM</a:t>
            </a:r>
            <a:r>
              <a:rPr lang="pt-BR" dirty="0"/>
              <a:t> (</a:t>
            </a:r>
            <a:r>
              <a:rPr lang="pt-BR" i="1" dirty="0"/>
              <a:t>Random Access Memory</a:t>
            </a:r>
            <a:r>
              <a:rPr lang="pt-BR" dirty="0"/>
              <a:t> - Memória de Acesso Aleatório) é um hardware de armazenamento randômico e volátil de memória. Isto significa que esta peça armazena dados de programas em execução enquanto o computador está ligado.</a:t>
            </a:r>
          </a:p>
        </p:txBody>
      </p:sp>
      <p:pic>
        <p:nvPicPr>
          <p:cNvPr id="11" name="Imagem 10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4830333"/>
            <a:ext cx="7112993" cy="1219370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92" y="3223684"/>
            <a:ext cx="7358147" cy="1213429"/>
          </a:xfrm>
          <a:prstGeom prst="rect">
            <a:avLst/>
          </a:prstGeom>
        </p:spPr>
      </p:pic>
      <p:grpSp>
        <p:nvGrpSpPr>
          <p:cNvPr id="12" name="Grupo 1">
            <a:extLst>
              <a:ext uri="{FF2B5EF4-FFF2-40B4-BE49-F238E27FC236}">
                <a16:creationId xmlns:a16="http://schemas.microsoft.com/office/drawing/2014/main" id="{8C36DC1E-EC4B-48C3-9AD7-8C222A05AAC9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E1901AFB-DB58-4944-A3A3-6BEA1C1BF2F9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5" name="Picture 1" descr="LOGO_SENAI_BRANCO.png">
              <a:extLst>
                <a:ext uri="{FF2B5EF4-FFF2-40B4-BE49-F238E27FC236}">
                  <a16:creationId xmlns:a16="http://schemas.microsoft.com/office/drawing/2014/main" id="{9B47D8DA-7FA2-47B2-AAE8-450EB788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2724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972826" y="261590"/>
            <a:ext cx="5027164" cy="93516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200" b="1" dirty="0">
                <a:latin typeface="Verdana" pitchFamily="34" charset="0"/>
              </a:rPr>
              <a:t>Memória ROM</a:t>
            </a:r>
          </a:p>
        </p:txBody>
      </p:sp>
      <p:sp>
        <p:nvSpPr>
          <p:cNvPr id="7" name="Retângulo 6"/>
          <p:cNvSpPr/>
          <p:nvPr/>
        </p:nvSpPr>
        <p:spPr>
          <a:xfrm>
            <a:off x="972826" y="1484785"/>
            <a:ext cx="8003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</a:t>
            </a:r>
            <a:r>
              <a:rPr lang="pt-BR" b="1" dirty="0"/>
              <a:t>memória ROM (</a:t>
            </a:r>
            <a:r>
              <a:rPr lang="pt-BR" dirty="0"/>
              <a:t>Read Only Memory) ou “Memória de Apenas uma Leitura”. Trata-se de uma memória de armazenamento que permite apenas a leitura da informação e não de sua destruição.</a:t>
            </a:r>
          </a:p>
        </p:txBody>
      </p:sp>
      <p:pic>
        <p:nvPicPr>
          <p:cNvPr id="9" name="Picture 5" descr="memoria ro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5" y="2929566"/>
            <a:ext cx="4558995" cy="280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memoria ro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79" y="2781102"/>
            <a:ext cx="2957103" cy="295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">
            <a:extLst>
              <a:ext uri="{FF2B5EF4-FFF2-40B4-BE49-F238E27FC236}">
                <a16:creationId xmlns:a16="http://schemas.microsoft.com/office/drawing/2014/main" id="{B9EB6273-40DD-4685-956B-5002C33BD7C7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F324B81-1958-4B4A-B8B5-542BAAEAC6C6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" descr="LOGO_SENAI_BRANCO.png">
              <a:extLst>
                <a:ext uri="{FF2B5EF4-FFF2-40B4-BE49-F238E27FC236}">
                  <a16:creationId xmlns:a16="http://schemas.microsoft.com/office/drawing/2014/main" id="{C1A5CD09-71A8-4C4A-84D5-C87B7E4C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533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972826" y="261590"/>
            <a:ext cx="5027164" cy="93516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200" b="1" dirty="0">
                <a:latin typeface="Verdana" pitchFamily="34" charset="0"/>
              </a:rPr>
              <a:t>Processadores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11200" y="1447800"/>
            <a:ext cx="85404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Arial Black" pitchFamily="34" charset="0"/>
              </a:rPr>
              <a:t>É responsável por todo o processamento de dados, como também o controle e endereçamento de dispositivos.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000" dirty="0">
              <a:latin typeface="Arial Black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Arial Black" pitchFamily="34" charset="0"/>
              </a:rPr>
              <a:t>Este é o componente mais veloz de um computador</a:t>
            </a:r>
            <a:r>
              <a:rPr lang="pt-BR" altLang="pt-BR" sz="2400" dirty="0">
                <a:latin typeface="Arial Black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9" name="Picture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" y="3501008"/>
            <a:ext cx="8785820" cy="276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upo 1">
            <a:extLst>
              <a:ext uri="{FF2B5EF4-FFF2-40B4-BE49-F238E27FC236}">
                <a16:creationId xmlns:a16="http://schemas.microsoft.com/office/drawing/2014/main" id="{5CC52F49-A93E-4FEC-8B9C-30463E30058A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AB862626-192E-4705-A90D-9161CFD21E43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" descr="LOGO_SENAI_BRANCO.png">
              <a:extLst>
                <a:ext uri="{FF2B5EF4-FFF2-40B4-BE49-F238E27FC236}">
                  <a16:creationId xmlns:a16="http://schemas.microsoft.com/office/drawing/2014/main" id="{4E548A79-DD8A-46F2-9F86-13CFCC8C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24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31371" y="188641"/>
            <a:ext cx="86420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 Black" pitchFamily="34" charset="0"/>
              </a:rPr>
              <a:t>Um Processador é dividido internamente em    setores com diferentes finalidades.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487488" y="1052736"/>
            <a:ext cx="6502400" cy="2286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120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957888" y="2652936"/>
            <a:ext cx="1896533" cy="527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2800">
                <a:latin typeface="Arial Black" pitchFamily="34" charset="0"/>
              </a:rPr>
              <a:t>cache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589088" y="2729136"/>
            <a:ext cx="1896533" cy="527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2800">
                <a:latin typeface="Arial Black" pitchFamily="34" charset="0"/>
              </a:rPr>
              <a:t>RR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589088" y="1205136"/>
            <a:ext cx="1896533" cy="527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2800">
                <a:latin typeface="Arial Black" pitchFamily="34" charset="0"/>
              </a:rPr>
              <a:t>UC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957888" y="1205136"/>
            <a:ext cx="1896533" cy="527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2800">
                <a:latin typeface="Arial Black" pitchFamily="34" charset="0"/>
              </a:rPr>
              <a:t>ULA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5888" y="1890936"/>
            <a:ext cx="14224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800">
                <a:latin typeface="Arial Black" pitchFamily="34" charset="0"/>
              </a:rPr>
              <a:t>CPU</a:t>
            </a:r>
          </a:p>
        </p:txBody>
      </p:sp>
      <p:pic>
        <p:nvPicPr>
          <p:cNvPr id="16" name="Picture 11" descr="Pentiu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3529237"/>
            <a:ext cx="36576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upo 1">
            <a:extLst>
              <a:ext uri="{FF2B5EF4-FFF2-40B4-BE49-F238E27FC236}">
                <a16:creationId xmlns:a16="http://schemas.microsoft.com/office/drawing/2014/main" id="{791DA825-C778-464B-8C8D-0BC8ABEF0BE0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E06792E4-2E26-4937-BA85-297A352F86E8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Picture 1" descr="LOGO_SENAI_BRANCO.png">
              <a:extLst>
                <a:ext uri="{FF2B5EF4-FFF2-40B4-BE49-F238E27FC236}">
                  <a16:creationId xmlns:a16="http://schemas.microsoft.com/office/drawing/2014/main" id="{29FA66A4-F8FF-45E8-BC94-3D78AA66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350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06400" y="381000"/>
            <a:ext cx="72495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pt-BR" sz="2000" dirty="0"/>
              <a:t> </a:t>
            </a:r>
            <a:r>
              <a:rPr lang="pt-BR" altLang="pt-BR" sz="2000" dirty="0">
                <a:latin typeface="Arial Black" pitchFamily="34" charset="0"/>
              </a:rPr>
              <a:t>UC – Unidade de Controle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20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828800" y="914401"/>
            <a:ext cx="74228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" charset="0"/>
              </a:rPr>
              <a:t>É o setor responsável pelo controle e gerenciamento dos dispositivos e dados. É o cérebro da CPU.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06400" y="1752600"/>
            <a:ext cx="1016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pt-BR" sz="2000" dirty="0"/>
              <a:t> </a:t>
            </a:r>
            <a:r>
              <a:rPr lang="pt-BR" altLang="pt-BR" sz="2000" dirty="0">
                <a:latin typeface="Arial Black" pitchFamily="34" charset="0"/>
              </a:rPr>
              <a:t>ULA – Unidade Lógica e Aritmética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2000" dirty="0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28800" y="2209800"/>
            <a:ext cx="73212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" charset="0"/>
              </a:rPr>
              <a:t>Setor responsável pelos cálculos como decisões (</a:t>
            </a:r>
            <a:r>
              <a:rPr lang="pt-BR" altLang="pt-BR" sz="1800" dirty="0" err="1">
                <a:latin typeface="Arial" charset="0"/>
              </a:rPr>
              <a:t>and</a:t>
            </a:r>
            <a:r>
              <a:rPr lang="pt-BR" altLang="pt-BR" sz="1800" dirty="0">
                <a:latin typeface="Arial" charset="0"/>
              </a:rPr>
              <a:t> – </a:t>
            </a:r>
            <a:r>
              <a:rPr lang="pt-BR" altLang="pt-BR" sz="1800" dirty="0" err="1">
                <a:latin typeface="Arial" charset="0"/>
              </a:rPr>
              <a:t>nand</a:t>
            </a:r>
            <a:r>
              <a:rPr lang="pt-BR" altLang="pt-BR" sz="1800" dirty="0">
                <a:latin typeface="Arial" charset="0"/>
              </a:rPr>
              <a:t> – </a:t>
            </a:r>
            <a:r>
              <a:rPr lang="pt-BR" altLang="pt-BR" sz="1800" dirty="0" err="1">
                <a:latin typeface="Arial" charset="0"/>
              </a:rPr>
              <a:t>or</a:t>
            </a:r>
            <a:r>
              <a:rPr lang="pt-BR" altLang="pt-BR" sz="1800" dirty="0">
                <a:latin typeface="Arial" charset="0"/>
              </a:rPr>
              <a:t> – </a:t>
            </a:r>
            <a:r>
              <a:rPr lang="pt-BR" altLang="pt-BR" sz="1800" dirty="0" err="1">
                <a:latin typeface="Arial" charset="0"/>
              </a:rPr>
              <a:t>nor</a:t>
            </a:r>
            <a:r>
              <a:rPr lang="pt-BR" altLang="pt-BR" sz="1800" dirty="0">
                <a:latin typeface="Arial" charset="0"/>
              </a:rPr>
              <a:t>). Estas são as quatro decisões lógicas de um processador.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" charset="0"/>
              </a:rPr>
              <a:t>E funções aritméticas como adição, subtração, multiplicação, divisão e igual (+ - x / =). 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60204" y="3820510"/>
            <a:ext cx="1016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pt-BR" sz="2000" dirty="0"/>
              <a:t> </a:t>
            </a:r>
            <a:r>
              <a:rPr lang="pt-BR" altLang="pt-BR" sz="2000" dirty="0">
                <a:latin typeface="Arial Black" pitchFamily="34" charset="0"/>
              </a:rPr>
              <a:t>RR – Rede de Registradores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2000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927396" y="4277656"/>
            <a:ext cx="71180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" charset="0"/>
              </a:rPr>
              <a:t>Responsável pelo endereçamento dos dispositivos como portas e slots.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527381" y="5029200"/>
            <a:ext cx="23124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pt-BR" sz="2000" dirty="0"/>
              <a:t> </a:t>
            </a:r>
            <a:r>
              <a:rPr lang="pt-BR" altLang="pt-BR" sz="2000" dirty="0">
                <a:latin typeface="Arial Black" pitchFamily="34" charset="0"/>
              </a:rPr>
              <a:t>Cache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2000" dirty="0"/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2028996" y="5533642"/>
            <a:ext cx="70164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" charset="0"/>
              </a:rPr>
              <a:t>Setor com memória tipo </a:t>
            </a:r>
            <a:r>
              <a:rPr lang="pt-BR" altLang="pt-BR" sz="1800" dirty="0" err="1">
                <a:latin typeface="Arial" charset="0"/>
              </a:rPr>
              <a:t>Sdram</a:t>
            </a:r>
            <a:r>
              <a:rPr lang="pt-BR" altLang="pt-BR" sz="1800" dirty="0">
                <a:latin typeface="Arial" charset="0"/>
              </a:rPr>
              <a:t> para armazenamento de informações temporárias.</a:t>
            </a:r>
          </a:p>
        </p:txBody>
      </p:sp>
      <p:grpSp>
        <p:nvGrpSpPr>
          <p:cNvPr id="20" name="Grupo 1">
            <a:extLst>
              <a:ext uri="{FF2B5EF4-FFF2-40B4-BE49-F238E27FC236}">
                <a16:creationId xmlns:a16="http://schemas.microsoft.com/office/drawing/2014/main" id="{CD9C5CB6-6FEB-4E52-B9B3-18EDA8615EDB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D34E3561-7782-4F8C-B52C-7669AB34D87E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1" descr="LOGO_SENAI_BRANCO.png">
              <a:extLst>
                <a:ext uri="{FF2B5EF4-FFF2-40B4-BE49-F238E27FC236}">
                  <a16:creationId xmlns:a16="http://schemas.microsoft.com/office/drawing/2014/main" id="{9654F7F9-7C21-47F7-8B59-8D5EEFFF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8139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714376"/>
            <a:ext cx="8823700" cy="429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577864AE-0645-498D-B0C2-ECACF85B91F6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33E105-389E-4C6C-A367-D3E6858A0C4F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1" descr="LOGO_SENAI_BRANCO.png">
              <a:extLst>
                <a:ext uri="{FF2B5EF4-FFF2-40B4-BE49-F238E27FC236}">
                  <a16:creationId xmlns:a16="http://schemas.microsoft.com/office/drawing/2014/main" id="{30235C06-B0E5-4DE7-B7AB-7EAD459C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239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642940"/>
            <a:ext cx="8711551" cy="40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20D73F73-9CF7-48E4-8001-FD00B33E5BA2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32CB8-7086-41D3-A227-6311D29905FF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1" descr="LOGO_SENAI_BRANCO.png">
              <a:extLst>
                <a:ext uri="{FF2B5EF4-FFF2-40B4-BE49-F238E27FC236}">
                  <a16:creationId xmlns:a16="http://schemas.microsoft.com/office/drawing/2014/main" id="{0FB1B885-5840-4297-96DC-9556CFFC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1118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5" y="357188"/>
            <a:ext cx="8789491" cy="46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83A2BA24-074E-4185-9DC5-357A44169910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8279FC-7EE0-4F76-9E06-95B6C22FC6FC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1" descr="LOGO_SENAI_BRANCO.png">
              <a:extLst>
                <a:ext uri="{FF2B5EF4-FFF2-40B4-BE49-F238E27FC236}">
                  <a16:creationId xmlns:a16="http://schemas.microsoft.com/office/drawing/2014/main" id="{31C65F5E-2D8F-4AFE-BB49-B80AE5B96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2732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1" y="500064"/>
            <a:ext cx="8405580" cy="433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1">
            <a:extLst>
              <a:ext uri="{FF2B5EF4-FFF2-40B4-BE49-F238E27FC236}">
                <a16:creationId xmlns:a16="http://schemas.microsoft.com/office/drawing/2014/main" id="{0F05FF7D-32BA-44B9-B814-2371E9C1605B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37D069-C230-4690-9866-EABB6453BE5A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1BCC06A0-EEAB-4B28-A683-69E4B24F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632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I –Sistemas Operacionais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Fundamentos Históricos</a:t>
            </a:r>
          </a:p>
          <a:p>
            <a:pPr lvl="1"/>
            <a:r>
              <a:rPr lang="pt-BR" dirty="0"/>
              <a:t>Conceitos</a:t>
            </a:r>
          </a:p>
          <a:p>
            <a:pPr lvl="1"/>
            <a:r>
              <a:rPr lang="pt-BR" dirty="0"/>
              <a:t>Dispositivos E/S</a:t>
            </a:r>
          </a:p>
          <a:p>
            <a:r>
              <a:rPr lang="pt-BR" dirty="0"/>
              <a:t>Sistemas Operacionais</a:t>
            </a:r>
          </a:p>
          <a:p>
            <a:pPr lvl="1"/>
            <a:r>
              <a:rPr lang="pt-BR" dirty="0"/>
              <a:t>Windows, Linux, Mac OS</a:t>
            </a:r>
          </a:p>
          <a:p>
            <a:r>
              <a:rPr lang="pt-BR" dirty="0"/>
              <a:t>Ferramentas e Recursos do SO</a:t>
            </a:r>
          </a:p>
          <a:p>
            <a:pPr lvl="1"/>
            <a:r>
              <a:rPr lang="pt-BR" dirty="0"/>
              <a:t>Windows 10</a:t>
            </a:r>
          </a:p>
          <a:p>
            <a:r>
              <a:rPr lang="pt-BR" dirty="0"/>
              <a:t>Configuração e Instalação de SO</a:t>
            </a:r>
          </a:p>
          <a:p>
            <a:r>
              <a:rPr lang="pt-BR" dirty="0"/>
              <a:t>Atualização Software</a:t>
            </a:r>
          </a:p>
          <a:p>
            <a:r>
              <a:rPr lang="pt-BR" dirty="0"/>
              <a:t>Trabalho em Equipe</a:t>
            </a:r>
          </a:p>
          <a:p>
            <a:r>
              <a:rPr lang="pt-BR" dirty="0"/>
              <a:t>Ferramentas de Qualidade - PDCA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3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1" y="188641"/>
            <a:ext cx="8533239" cy="444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652954"/>
            <a:ext cx="3378672" cy="1581371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111952" y="5373216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Impressora</a:t>
            </a:r>
            <a:r>
              <a:rPr lang="pt-BR" dirty="0"/>
              <a:t> Wi Fi ou Wireless.</a:t>
            </a:r>
          </a:p>
        </p:txBody>
      </p:sp>
      <p:grpSp>
        <p:nvGrpSpPr>
          <p:cNvPr id="9" name="Grupo 1">
            <a:extLst>
              <a:ext uri="{FF2B5EF4-FFF2-40B4-BE49-F238E27FC236}">
                <a16:creationId xmlns:a16="http://schemas.microsoft.com/office/drawing/2014/main" id="{8E06C109-CAC4-4938-B2DC-384C59A75472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434F7E3-EED1-4B70-BF2D-C589BC205AA3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2" name="Picture 1" descr="LOGO_SENAI_BRANCO.png">
              <a:extLst>
                <a:ext uri="{FF2B5EF4-FFF2-40B4-BE49-F238E27FC236}">
                  <a16:creationId xmlns:a16="http://schemas.microsoft.com/office/drawing/2014/main" id="{A3B0EEF8-4E8D-413A-9A6D-F08CD993B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96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335104" y="2311112"/>
            <a:ext cx="4313776" cy="516043"/>
            <a:chOff x="1506" y="1677"/>
            <a:chExt cx="2719" cy="413"/>
          </a:xfrm>
        </p:grpSpPr>
        <p:sp>
          <p:nvSpPr>
            <p:cNvPr id="9" name="AutoShape 3"/>
            <p:cNvSpPr>
              <a:spLocks/>
            </p:cNvSpPr>
            <p:nvPr/>
          </p:nvSpPr>
          <p:spPr bwMode="auto">
            <a:xfrm rot="5400000">
              <a:off x="2755" y="621"/>
              <a:ext cx="223" cy="2720"/>
            </a:xfrm>
            <a:prstGeom prst="leftBracket">
              <a:avLst>
                <a:gd name="adj" fmla="val 0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 sz="1600"/>
            </a:p>
          </p:txBody>
        </p:sp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2858" y="1676"/>
              <a:ext cx="1" cy="1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600"/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329" y="3962950"/>
            <a:ext cx="2100567" cy="762195"/>
          </a:xfrm>
          <a:prstGeom prst="rect">
            <a:avLst/>
          </a:prstGeom>
          <a:gradFill rotWithShape="0">
            <a:gsLst>
              <a:gs pos="0">
                <a:srgbClr val="ACF36F"/>
              </a:gs>
              <a:gs pos="100000">
                <a:srgbClr val="A3F25F"/>
              </a:gs>
            </a:gsLst>
            <a:lin ang="5400000" scaled="1"/>
          </a:gra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63504" dir="2216092" algn="ctr" rotWithShape="0">
              <a:srgbClr val="000000"/>
            </a:outerShdw>
          </a:effectLst>
        </p:spPr>
        <p:txBody>
          <a:bodyPr lIns="18000" tIns="44280" rIns="1800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Programas de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Finalidades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Gerais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333519" y="3962950"/>
            <a:ext cx="2154508" cy="762195"/>
          </a:xfrm>
          <a:prstGeom prst="rect">
            <a:avLst/>
          </a:prstGeom>
          <a:gradFill rotWithShape="0">
            <a:gsLst>
              <a:gs pos="0">
                <a:srgbClr val="ACF36F"/>
              </a:gs>
              <a:gs pos="100000">
                <a:srgbClr val="A3F25F"/>
              </a:gs>
            </a:gsLst>
            <a:lin ang="5400000" scaled="1"/>
          </a:gra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53966" dir="2700000" algn="ctr" rotWithShape="0">
              <a:srgbClr val="000000"/>
            </a:outerShdw>
          </a:effectLst>
        </p:spPr>
        <p:txBody>
          <a:bodyPr lIns="18000" tIns="44280" rIns="1800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Programas de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Aplicações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Específicas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703795" y="3962950"/>
            <a:ext cx="2125951" cy="7621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53966" dir="2700000" algn="ctr" rotWithShape="0">
              <a:srgbClr val="000000"/>
            </a:outerShdw>
          </a:effectLst>
        </p:spPr>
        <p:txBody>
          <a:bodyPr lIns="18000" tIns="44280" rIns="1800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Programas de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Gerenciamento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de Sistemas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74119" y="3962950"/>
            <a:ext cx="2098212" cy="7621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53966" dir="2700000" algn="ctr" rotWithShape="0">
              <a:srgbClr val="000000"/>
            </a:outerShdw>
          </a:effectLst>
        </p:spPr>
        <p:txBody>
          <a:bodyPr lIns="18000" tIns="44280" rIns="1800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Programas de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Desenvolvimento de Sistemas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438716" y="2780924"/>
            <a:ext cx="1669029" cy="6509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600">
            <a:solidFill>
              <a:schemeClr val="accent1"/>
            </a:solidFill>
            <a:miter lim="800000"/>
            <a:headEnd/>
            <a:tailEnd/>
          </a:ln>
          <a:effectLst>
            <a:outerShdw dist="73964" dir="1863565" algn="ctr" rotWithShape="0">
              <a:srgbClr val="000000"/>
            </a:outerShdw>
          </a:effectLst>
        </p:spPr>
        <p:txBody>
          <a:bodyPr lIns="90360" tIns="44280" rIns="9036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Software</a:t>
            </a:r>
          </a:p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Aplicativo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939702" y="2769678"/>
            <a:ext cx="1669029" cy="650989"/>
          </a:xfrm>
          <a:prstGeom prst="rect">
            <a:avLst/>
          </a:prstGeom>
          <a:gradFill rotWithShape="0">
            <a:gsLst>
              <a:gs pos="0">
                <a:srgbClr val="ABC7FE"/>
              </a:gs>
              <a:gs pos="100000">
                <a:srgbClr val="A2C1FE"/>
              </a:gs>
            </a:gsLst>
            <a:lin ang="5400000" scaled="1"/>
          </a:gradFill>
          <a:ln w="12600">
            <a:solidFill>
              <a:schemeClr val="accent1"/>
            </a:solidFill>
            <a:miter lim="800000"/>
            <a:headEnd/>
            <a:tailEnd/>
          </a:ln>
          <a:effectLst>
            <a:outerShdw dist="63504" dir="2216092" algn="ctr" rotWithShape="0">
              <a:srgbClr val="000000"/>
            </a:outerShdw>
          </a:effectLst>
        </p:spPr>
        <p:txBody>
          <a:bodyPr lIns="90360" tIns="44280" rIns="9036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Software Básico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3734425" y="1667620"/>
            <a:ext cx="1472300" cy="6509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000000"/>
            </a:outerShdw>
          </a:effectLst>
        </p:spPr>
        <p:txBody>
          <a:bodyPr wrap="none" lIns="90360" tIns="44280" rIns="90360" bIns="44280"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DejaVu Sans" charset="0"/>
                <a:cs typeface="DejaVu Sans" charset="0"/>
              </a:rPr>
              <a:t>Software</a:t>
            </a:r>
          </a:p>
        </p:txBody>
      </p: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1111891" y="3445658"/>
            <a:ext cx="2297296" cy="516043"/>
            <a:chOff x="735" y="2585"/>
            <a:chExt cx="1448" cy="413"/>
          </a:xfrm>
        </p:grpSpPr>
        <p:sp>
          <p:nvSpPr>
            <p:cNvPr id="19" name="AutoShape 13"/>
            <p:cNvSpPr>
              <a:spLocks/>
            </p:cNvSpPr>
            <p:nvPr/>
          </p:nvSpPr>
          <p:spPr bwMode="auto">
            <a:xfrm rot="5400000">
              <a:off x="1350" y="2164"/>
              <a:ext cx="223" cy="1449"/>
            </a:xfrm>
            <a:prstGeom prst="leftBracket">
              <a:avLst>
                <a:gd name="adj" fmla="val 0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 sz="1600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V="1">
              <a:off x="1453" y="2584"/>
              <a:ext cx="1" cy="1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600"/>
            </a:p>
          </p:txBody>
        </p:sp>
      </p:grp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5644607" y="3445658"/>
            <a:ext cx="2297296" cy="516043"/>
            <a:chOff x="3592" y="2585"/>
            <a:chExt cx="1448" cy="413"/>
          </a:xfrm>
        </p:grpSpPr>
        <p:sp>
          <p:nvSpPr>
            <p:cNvPr id="22" name="AutoShape 16"/>
            <p:cNvSpPr>
              <a:spLocks/>
            </p:cNvSpPr>
            <p:nvPr/>
          </p:nvSpPr>
          <p:spPr bwMode="auto">
            <a:xfrm rot="5400000">
              <a:off x="4207" y="2164"/>
              <a:ext cx="223" cy="1449"/>
            </a:xfrm>
            <a:prstGeom prst="leftBracket">
              <a:avLst>
                <a:gd name="adj" fmla="val 0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 altLang="pt-BR" sz="1600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4311" y="2584"/>
              <a:ext cx="1" cy="1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600"/>
            </a:p>
          </p:txBody>
        </p:sp>
      </p:grpSp>
      <p:sp>
        <p:nvSpPr>
          <p:cNvPr id="24" name="Título 20"/>
          <p:cNvSpPr txBox="1">
            <a:spLocks/>
          </p:cNvSpPr>
          <p:nvPr/>
        </p:nvSpPr>
        <p:spPr>
          <a:xfrm>
            <a:off x="1196765" y="188640"/>
            <a:ext cx="7011471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Software</a:t>
            </a:r>
          </a:p>
        </p:txBody>
      </p:sp>
      <p:grpSp>
        <p:nvGrpSpPr>
          <p:cNvPr id="25" name="Grupo 1">
            <a:extLst>
              <a:ext uri="{FF2B5EF4-FFF2-40B4-BE49-F238E27FC236}">
                <a16:creationId xmlns:a16="http://schemas.microsoft.com/office/drawing/2014/main" id="{2014FD72-12E2-4099-BAB6-E465C74A59F3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392981C7-5818-411E-9E03-20C2B8440EC8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7" name="Picture 1" descr="LOGO_SENAI_BRANCO.png">
              <a:extLst>
                <a:ext uri="{FF2B5EF4-FFF2-40B4-BE49-F238E27FC236}">
                  <a16:creationId xmlns:a16="http://schemas.microsoft.com/office/drawing/2014/main" id="{BB621C8A-3173-48E2-AEB5-DCE33F08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3526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 txBox="1">
            <a:spLocks/>
          </p:cNvSpPr>
          <p:nvPr/>
        </p:nvSpPr>
        <p:spPr>
          <a:xfrm>
            <a:off x="1583499" y="332656"/>
            <a:ext cx="5952661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Softwares de Sistema</a:t>
            </a:r>
          </a:p>
        </p:txBody>
      </p:sp>
      <p:sp>
        <p:nvSpPr>
          <p:cNvPr id="8" name="Espaço Reservado para Conteúdo 13"/>
          <p:cNvSpPr txBox="1">
            <a:spLocks/>
          </p:cNvSpPr>
          <p:nvPr/>
        </p:nvSpPr>
        <p:spPr>
          <a:xfrm>
            <a:off x="869201" y="1476401"/>
            <a:ext cx="7963883" cy="31767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dirty="0"/>
              <a:t>O software de sistemas abrange todos os programas relacionados com a coordenação operacional do computador, dentre eles o </a:t>
            </a:r>
            <a:r>
              <a:rPr lang="pt-BR" altLang="pt-BR" sz="2000" dirty="0">
                <a:solidFill>
                  <a:srgbClr val="FF0000"/>
                </a:solidFill>
              </a:rPr>
              <a:t>sistema operacional.</a:t>
            </a:r>
          </a:p>
          <a:p>
            <a:r>
              <a:rPr lang="pt-BR" altLang="pt-BR" sz="2000" dirty="0"/>
              <a:t>Coordena a interação entre hardware e software, principalmente a transferência de informações entre a memória e os dispositivos de entrada e saída.</a:t>
            </a:r>
          </a:p>
          <a:p>
            <a:r>
              <a:rPr lang="pt-BR" altLang="pt-BR" sz="2000" dirty="0"/>
              <a:t>É constituído por um </a:t>
            </a:r>
            <a:r>
              <a:rPr lang="pt-BR" altLang="pt-BR" sz="2000" dirty="0" err="1">
                <a:solidFill>
                  <a:srgbClr val="FF0000"/>
                </a:solidFill>
              </a:rPr>
              <a:t>kernel</a:t>
            </a:r>
            <a:r>
              <a:rPr lang="pt-BR" altLang="pt-BR" sz="2000" dirty="0"/>
              <a:t> (núcleo) e um </a:t>
            </a:r>
            <a:r>
              <a:rPr lang="pt-BR" altLang="pt-BR" sz="2000" dirty="0">
                <a:solidFill>
                  <a:srgbClr val="FF0000"/>
                </a:solidFill>
              </a:rPr>
              <a:t>conjunto de softwares básicos.</a:t>
            </a:r>
          </a:p>
          <a:p>
            <a:r>
              <a:rPr lang="pt-BR" altLang="pt-BR" sz="2000" dirty="0"/>
              <a:t>Exemplos: Windows, Mac, Linux, etc.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02" y="4725144"/>
            <a:ext cx="2171733" cy="16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97" y="4797153"/>
            <a:ext cx="1874712" cy="148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1" y="4797153"/>
            <a:ext cx="1662508" cy="149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">
            <a:extLst>
              <a:ext uri="{FF2B5EF4-FFF2-40B4-BE49-F238E27FC236}">
                <a16:creationId xmlns:a16="http://schemas.microsoft.com/office/drawing/2014/main" id="{0352BC4E-F28C-44D6-A799-1742B00215FD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9F5D510E-1400-4F95-971E-EDDAA3A229AF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4" name="Picture 1" descr="LOGO_SENAI_BRANCO.png">
              <a:extLst>
                <a:ext uri="{FF2B5EF4-FFF2-40B4-BE49-F238E27FC236}">
                  <a16:creationId xmlns:a16="http://schemas.microsoft.com/office/drawing/2014/main" id="{F7566175-A338-4EE3-A57E-0FDBC426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158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487488" y="282124"/>
            <a:ext cx="6816757" cy="6986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Operacional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73871" y="1340769"/>
            <a:ext cx="8043991" cy="30243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000" b="1" dirty="0"/>
              <a:t>Gerencia</a:t>
            </a:r>
            <a:r>
              <a:rPr lang="pt-BR" altLang="pt-BR" sz="2000" dirty="0"/>
              <a:t> a execução dos programas:</a:t>
            </a:r>
          </a:p>
          <a:p>
            <a:pPr lvl="1" algn="just"/>
            <a:r>
              <a:rPr lang="pt-BR" altLang="pt-BR" sz="1800" b="1" dirty="0"/>
              <a:t>Controla </a:t>
            </a:r>
            <a:r>
              <a:rPr lang="pt-BR" altLang="pt-BR" sz="1800" dirty="0"/>
              <a:t>o fluxo de dados entre os componentes de hardware.</a:t>
            </a:r>
          </a:p>
          <a:p>
            <a:pPr lvl="1" algn="just"/>
            <a:r>
              <a:rPr lang="pt-BR" altLang="pt-BR" sz="1800" dirty="0"/>
              <a:t>Permite que programas sejam executados </a:t>
            </a:r>
            <a:r>
              <a:rPr lang="pt-BR" altLang="pt-BR" sz="1800" b="1" dirty="0"/>
              <a:t>sem interferência </a:t>
            </a:r>
            <a:r>
              <a:rPr lang="pt-BR" altLang="pt-BR" sz="1800" dirty="0"/>
              <a:t>de outros.</a:t>
            </a:r>
          </a:p>
          <a:p>
            <a:pPr lvl="1" algn="just"/>
            <a:r>
              <a:rPr lang="pt-BR" altLang="pt-BR" sz="1800" dirty="0"/>
              <a:t>Permite que os programas </a:t>
            </a:r>
            <a:r>
              <a:rPr lang="pt-BR" altLang="pt-BR" sz="1800" b="1" dirty="0"/>
              <a:t>cooperem </a:t>
            </a:r>
            <a:r>
              <a:rPr lang="pt-BR" altLang="pt-BR" sz="1800" dirty="0"/>
              <a:t>e compartilhem informações.</a:t>
            </a:r>
          </a:p>
          <a:p>
            <a:pPr lvl="1" algn="just"/>
            <a:r>
              <a:rPr lang="pt-BR" altLang="pt-BR" sz="1800" dirty="0"/>
              <a:t>Impõe um </a:t>
            </a:r>
            <a:r>
              <a:rPr lang="pt-BR" altLang="pt-BR" sz="1800" b="1" dirty="0"/>
              <a:t>escalonamento</a:t>
            </a:r>
            <a:r>
              <a:rPr lang="pt-BR" altLang="pt-BR" sz="1800" dirty="0"/>
              <a:t> entre programas que solicitem recursos.</a:t>
            </a:r>
            <a:r>
              <a:rPr lang="pt-BR" altLang="pt-BR" sz="1800" b="1" dirty="0"/>
              <a:t> </a:t>
            </a:r>
          </a:p>
          <a:p>
            <a:pPr algn="just"/>
            <a:endParaRPr lang="pt-BR" altLang="pt-BR" sz="2000" dirty="0"/>
          </a:p>
          <a:p>
            <a:pPr algn="just"/>
            <a:endParaRPr lang="pt-BR" altLang="pt-BR" sz="2000" dirty="0"/>
          </a:p>
        </p:txBody>
      </p:sp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4149080"/>
            <a:ext cx="7151099" cy="2257740"/>
          </a:xfrm>
          <a:prstGeom prst="rect">
            <a:avLst/>
          </a:prstGeom>
        </p:spPr>
      </p:pic>
      <p:grpSp>
        <p:nvGrpSpPr>
          <p:cNvPr id="9" name="Grupo 1">
            <a:extLst>
              <a:ext uri="{FF2B5EF4-FFF2-40B4-BE49-F238E27FC236}">
                <a16:creationId xmlns:a16="http://schemas.microsoft.com/office/drawing/2014/main" id="{45E0BCA6-E5A1-4F33-A20C-EEC09B436546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2C9C267B-00A7-4FBB-AD4A-4E6E9B046B8A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" name="Picture 1" descr="LOGO_SENAI_BRANCO.png">
              <a:extLst>
                <a:ext uri="{FF2B5EF4-FFF2-40B4-BE49-F238E27FC236}">
                  <a16:creationId xmlns:a16="http://schemas.microsoft.com/office/drawing/2014/main" id="{D3974FA4-6CAC-4EB7-81E4-81FD3F8C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8382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679509" y="332656"/>
            <a:ext cx="5760640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Operacional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-48682" y="1340769"/>
            <a:ext cx="10327340" cy="19389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altLang="pt-BR" sz="2000" dirty="0"/>
              <a:t>       </a:t>
            </a:r>
            <a:r>
              <a:rPr lang="pt-BR" altLang="pt-BR" sz="2000" b="1" dirty="0"/>
              <a:t>Os principais tipos são:</a:t>
            </a:r>
          </a:p>
          <a:p>
            <a:pPr lvl="1" algn="just"/>
            <a:r>
              <a:rPr lang="pt-BR" altLang="pt-BR" sz="1800" b="1" dirty="0"/>
              <a:t>Monotarefa </a:t>
            </a:r>
            <a:r>
              <a:rPr lang="pt-BR" altLang="pt-BR" sz="1800" dirty="0"/>
              <a:t>– realiza apenas uma única tarefa de cada vez.</a:t>
            </a:r>
          </a:p>
          <a:p>
            <a:pPr lvl="1" algn="just"/>
            <a:r>
              <a:rPr lang="pt-BR" altLang="pt-BR" sz="1800" b="1" dirty="0"/>
              <a:t>Multitarefa</a:t>
            </a:r>
            <a:r>
              <a:rPr lang="pt-BR" altLang="pt-BR" sz="1800" dirty="0"/>
              <a:t> –  permite executar várias tarefas simultâneas.</a:t>
            </a:r>
          </a:p>
          <a:p>
            <a:pPr lvl="1" algn="just"/>
            <a:r>
              <a:rPr lang="pt-BR" altLang="pt-BR" sz="1800" b="1" dirty="0"/>
              <a:t>Monousuário</a:t>
            </a:r>
            <a:r>
              <a:rPr lang="pt-BR" altLang="pt-BR" sz="1800" dirty="0"/>
              <a:t> –  apenas um único usuário por vez no computador.</a:t>
            </a:r>
          </a:p>
          <a:p>
            <a:pPr lvl="1" algn="just"/>
            <a:r>
              <a:rPr lang="pt-BR" altLang="pt-BR" sz="1800" b="1" dirty="0"/>
              <a:t>Multiusuário</a:t>
            </a:r>
            <a:r>
              <a:rPr lang="pt-BR" altLang="pt-BR" sz="1800" dirty="0"/>
              <a:t> – vários usuários utilizam o mesmo S.O.</a:t>
            </a:r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621F644D-01D5-4F30-9460-60774B559D7E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7D53778A-882D-48F2-8329-5D6802898517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9B6EE5CB-413E-4656-8A5E-8AD485F09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977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 txBox="1">
            <a:spLocks/>
          </p:cNvSpPr>
          <p:nvPr/>
        </p:nvSpPr>
        <p:spPr>
          <a:xfrm>
            <a:off x="1494051" y="354132"/>
            <a:ext cx="6138120" cy="6986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Softwares Aplicativos</a:t>
            </a:r>
          </a:p>
        </p:txBody>
      </p:sp>
      <p:sp>
        <p:nvSpPr>
          <p:cNvPr id="7" name="Espaço Reservado para Conteúdo 6"/>
          <p:cNvSpPr txBox="1">
            <a:spLocks/>
          </p:cNvSpPr>
          <p:nvPr/>
        </p:nvSpPr>
        <p:spPr>
          <a:xfrm>
            <a:off x="239184" y="1484785"/>
            <a:ext cx="9012424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1800"/>
              <a:t>Conjunto de programas desenvolvidos para realizar, em combinação com a atividade humana, tarefas ou processos específicos, em geral, relacionados com o processamento de dados para a geração de informações.</a:t>
            </a:r>
          </a:p>
          <a:p>
            <a:pPr algn="just"/>
            <a:endParaRPr lang="pt-BR" altLang="pt-BR" sz="1800"/>
          </a:p>
          <a:p>
            <a:pPr algn="just"/>
            <a:r>
              <a:rPr lang="pt-BR" altLang="pt-BR" sz="1800"/>
              <a:t>Opera juntamente com o sistema operacional para que um usuário execute tarefas com o computador sem necessitar ser um programador.</a:t>
            </a:r>
          </a:p>
          <a:p>
            <a:pPr algn="just"/>
            <a:endParaRPr lang="pt-BR" altLang="pt-BR" sz="1800"/>
          </a:p>
          <a:p>
            <a:pPr algn="just"/>
            <a:r>
              <a:rPr lang="pt-BR" altLang="pt-BR" sz="1800"/>
              <a:t>Pode ser usado para solucionar um problema em particular ou para executar uma tarefa específica.</a:t>
            </a:r>
          </a:p>
          <a:p>
            <a:pPr algn="just"/>
            <a:endParaRPr lang="pt-BR" altLang="pt-BR" sz="1800"/>
          </a:p>
          <a:p>
            <a:pPr algn="just"/>
            <a:r>
              <a:rPr lang="pt-BR" altLang="pt-BR" sz="1800"/>
              <a:t>Podem ser personalizados ou oferecidos em pacotes.</a:t>
            </a:r>
          </a:p>
          <a:p>
            <a:pPr algn="just"/>
            <a:endParaRPr lang="pt-BR" altLang="pt-BR" sz="1800"/>
          </a:p>
          <a:p>
            <a:pPr algn="just"/>
            <a:r>
              <a:rPr lang="pt-BR" altLang="pt-BR" sz="1800"/>
              <a:t>Software comercial é vendido em lojas ou por meio de catálogos</a:t>
            </a:r>
          </a:p>
          <a:p>
            <a:pPr algn="just"/>
            <a:endParaRPr lang="pt-BR" altLang="pt-BR" sz="1800" dirty="0"/>
          </a:p>
        </p:txBody>
      </p:sp>
      <p:grpSp>
        <p:nvGrpSpPr>
          <p:cNvPr id="8" name="Grupo 1">
            <a:extLst>
              <a:ext uri="{FF2B5EF4-FFF2-40B4-BE49-F238E27FC236}">
                <a16:creationId xmlns:a16="http://schemas.microsoft.com/office/drawing/2014/main" id="{1EC3C5A3-C274-4450-88B1-512D3E923538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8DD0286-7E9C-407A-84F8-2DED590D9519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1" descr="LOGO_SENAI_BRANCO.png">
              <a:extLst>
                <a:ext uri="{FF2B5EF4-FFF2-40B4-BE49-F238E27FC236}">
                  <a16:creationId xmlns:a16="http://schemas.microsoft.com/office/drawing/2014/main" id="{8445E2CC-08E9-46FE-810E-AD158624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6014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 txBox="1">
            <a:spLocks/>
          </p:cNvSpPr>
          <p:nvPr/>
        </p:nvSpPr>
        <p:spPr>
          <a:xfrm>
            <a:off x="1002144" y="260648"/>
            <a:ext cx="7494123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Softwares Aplicativos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02144" y="1383983"/>
            <a:ext cx="80701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Escritório</a:t>
            </a:r>
            <a:r>
              <a:rPr lang="pt-BR" altLang="pt-BR" dirty="0"/>
              <a:t>: processador de texto, planilha eletrônica, utilitários, comunicação, gerenciador de informações pessoais,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Administrativos</a:t>
            </a:r>
            <a:r>
              <a:rPr lang="pt-BR" altLang="pt-BR" dirty="0"/>
              <a:t>: sistemas de faturamento, contas a pagar, folha de pagamento, controle de estoque, controle de produção, contabilidade.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99" y="3066654"/>
            <a:ext cx="20193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99" y="3308970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510136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37" y="4699472"/>
            <a:ext cx="1422400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46" y="4743922"/>
            <a:ext cx="20955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o 1">
            <a:extLst>
              <a:ext uri="{FF2B5EF4-FFF2-40B4-BE49-F238E27FC236}">
                <a16:creationId xmlns:a16="http://schemas.microsoft.com/office/drawing/2014/main" id="{A364D629-70B7-4AF2-A55D-53261DD7CA87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54BEAEA4-6C12-44CB-BAA6-C05222302B13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6" name="Picture 1" descr="LOGO_SENAI_BRANCO.png">
              <a:extLst>
                <a:ext uri="{FF2B5EF4-FFF2-40B4-BE49-F238E27FC236}">
                  <a16:creationId xmlns:a16="http://schemas.microsoft.com/office/drawing/2014/main" id="{E688ABEC-7D31-41AD-81E3-7033D82C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9018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84" y="4365104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5"/>
          <p:cNvSpPr txBox="1">
            <a:spLocks/>
          </p:cNvSpPr>
          <p:nvPr/>
        </p:nvSpPr>
        <p:spPr>
          <a:xfrm>
            <a:off x="1002144" y="188640"/>
            <a:ext cx="7494123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Softwares Aplicativos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07435" y="980728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Automação Comercial:</a:t>
            </a:r>
            <a:r>
              <a:rPr lang="pt-BR" altLang="pt-BR" dirty="0"/>
              <a:t> reserva de passagens, contas correntes, pontos de venda, caixas automáticos </a:t>
            </a:r>
            <a:r>
              <a:rPr lang="pt-BR" altLang="pt-BR" dirty="0" err="1"/>
              <a:t>etc</a:t>
            </a:r>
            <a:r>
              <a:rPr lang="pt-BR" alt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Técnico-científicos</a:t>
            </a:r>
            <a:r>
              <a:rPr lang="pt-BR" altLang="pt-BR" dirty="0"/>
              <a:t>: cálculo de estruturas, planejamento e controle de projetos, pesquisas operacionais, problemas de engenharia </a:t>
            </a:r>
            <a:r>
              <a:rPr lang="pt-BR" altLang="pt-BR" dirty="0" err="1"/>
              <a:t>etc</a:t>
            </a:r>
            <a:r>
              <a:rPr lang="pt-BR" alt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Automação Industrial</a:t>
            </a:r>
            <a:r>
              <a:rPr lang="pt-BR" altLang="pt-BR" dirty="0"/>
              <a:t>: ativação, programação e controle de máquinas e equipamentos, controle de processos, calibração;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Apoio Educacional</a:t>
            </a:r>
            <a:r>
              <a:rPr lang="pt-BR" altLang="pt-BR" dirty="0"/>
              <a:t>: assistência a instruções, ensino auxiliado pelo computador </a:t>
            </a:r>
            <a:r>
              <a:rPr lang="pt-BR" altLang="pt-BR" dirty="0" err="1"/>
              <a:t>etc</a:t>
            </a:r>
            <a:r>
              <a:rPr lang="pt-BR" alt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Especiais e Científicos</a:t>
            </a:r>
            <a:r>
              <a:rPr lang="pt-BR" altLang="pt-BR" dirty="0"/>
              <a:t>: teleprocessamento, comunicações, militares, pesquisas espaciais, pesquisas meteorológicas </a:t>
            </a:r>
            <a:r>
              <a:rPr lang="pt-BR" altLang="pt-BR" dirty="0" err="1"/>
              <a:t>etc</a:t>
            </a:r>
            <a:r>
              <a:rPr lang="pt-BR" alt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FF0000"/>
                </a:solidFill>
              </a:rPr>
              <a:t>Entretenimento</a:t>
            </a:r>
            <a:r>
              <a:rPr lang="pt-BR" altLang="pt-BR" dirty="0"/>
              <a:t>: jogos, música etc.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49" y="5013176"/>
            <a:ext cx="18161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1" y="4946352"/>
            <a:ext cx="18669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67" y="4869161"/>
            <a:ext cx="1733551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">
            <a:extLst>
              <a:ext uri="{FF2B5EF4-FFF2-40B4-BE49-F238E27FC236}">
                <a16:creationId xmlns:a16="http://schemas.microsoft.com/office/drawing/2014/main" id="{E3606F63-9210-4E50-945A-539B478137A9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909FADE6-8C0A-45FB-B231-3C86B2000C6F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4" name="Picture 1" descr="LOGO_SENAI_BRANCO.png">
              <a:extLst>
                <a:ext uri="{FF2B5EF4-FFF2-40B4-BE49-F238E27FC236}">
                  <a16:creationId xmlns:a16="http://schemas.microsoft.com/office/drawing/2014/main" id="{C4D444B5-B58E-4CCA-B36F-89DF5E9F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6745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1590062" y="188640"/>
            <a:ext cx="6618173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Adquirindo Software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Conteúdo 7"/>
          <p:cNvSpPr txBox="1">
            <a:spLocks/>
          </p:cNvSpPr>
          <p:nvPr/>
        </p:nvSpPr>
        <p:spPr>
          <a:xfrm>
            <a:off x="365134" y="1196753"/>
            <a:ext cx="8611185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400" dirty="0">
                <a:solidFill>
                  <a:srgbClr val="FF0000"/>
                </a:solidFill>
              </a:rPr>
              <a:t>Software Aberto</a:t>
            </a:r>
            <a:r>
              <a:rPr lang="pt-BR" altLang="pt-BR" sz="2400" dirty="0"/>
              <a:t> (Open-</a:t>
            </a:r>
            <a:r>
              <a:rPr lang="pt-BR" altLang="pt-BR" sz="2400" dirty="0" err="1"/>
              <a:t>Souce</a:t>
            </a:r>
            <a:r>
              <a:rPr lang="pt-BR" altLang="pt-BR" sz="2400" dirty="0"/>
              <a:t> Software):</a:t>
            </a:r>
          </a:p>
          <a:p>
            <a:pPr algn="just"/>
            <a:r>
              <a:rPr lang="pt-BR" altLang="pt-BR" sz="2400" dirty="0"/>
              <a:t>É uma variação do freeware;</a:t>
            </a:r>
          </a:p>
          <a:p>
            <a:pPr algn="just"/>
            <a:r>
              <a:rPr lang="pt-BR" altLang="pt-BR" sz="2400" dirty="0"/>
              <a:t>Junto com o programa é disponibilizado o código-fonte;</a:t>
            </a:r>
          </a:p>
          <a:p>
            <a:pPr algn="just"/>
            <a:r>
              <a:rPr lang="pt-BR" altLang="pt-BR" sz="2400" dirty="0"/>
              <a:t>Ajuda a identificar erros (bugs) e a criar melhorias mais facilmente.</a:t>
            </a:r>
          </a:p>
          <a:p>
            <a:pPr algn="just"/>
            <a:endParaRPr lang="pt-BR" altLang="pt-BR" sz="2400" dirty="0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815414" y="3892824"/>
            <a:ext cx="2567517" cy="2776537"/>
            <a:chOff x="4377" y="1026"/>
            <a:chExt cx="1213" cy="1749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26"/>
              <a:ext cx="1214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377" y="1026"/>
              <a:ext cx="1214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1" name="Grupo 1">
            <a:extLst>
              <a:ext uri="{FF2B5EF4-FFF2-40B4-BE49-F238E27FC236}">
                <a16:creationId xmlns:a16="http://schemas.microsoft.com/office/drawing/2014/main" id="{AD1BE989-2734-4468-8888-18F33290D39D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AEAC0F3-B2FA-4AC1-9B9C-E2ADE8CE15A6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" descr="LOGO_SENAI_BRANCO.png">
              <a:extLst>
                <a:ext uri="{FF2B5EF4-FFF2-40B4-BE49-F238E27FC236}">
                  <a16:creationId xmlns:a16="http://schemas.microsoft.com/office/drawing/2014/main" id="{F6D3C1C9-4BE1-4D53-8B0C-83FE0D19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798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8"/>
          <p:cNvSpPr txBox="1">
            <a:spLocks/>
          </p:cNvSpPr>
          <p:nvPr/>
        </p:nvSpPr>
        <p:spPr>
          <a:xfrm>
            <a:off x="334434" y="1124745"/>
            <a:ext cx="8333317" cy="49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000" dirty="0">
                <a:solidFill>
                  <a:srgbClr val="FF0000"/>
                </a:solidFill>
              </a:rPr>
              <a:t>Freeware</a:t>
            </a:r>
            <a:r>
              <a:rPr lang="pt-BR" altLang="pt-BR" sz="2000" dirty="0"/>
              <a:t>:</a:t>
            </a:r>
          </a:p>
          <a:p>
            <a:pPr algn="just"/>
            <a:r>
              <a:rPr lang="pt-BR" altLang="pt-BR" sz="2000" dirty="0"/>
              <a:t>Software pelo qual não se cobra nenhuma taxa;</a:t>
            </a:r>
          </a:p>
          <a:p>
            <a:pPr algn="just"/>
            <a:r>
              <a:rPr lang="pt-BR" altLang="pt-BR" sz="2000" dirty="0"/>
              <a:t>O autor opta por oferecê-lo gratuitamente a todos;</a:t>
            </a:r>
          </a:p>
          <a:p>
            <a:pPr algn="just"/>
            <a:r>
              <a:rPr lang="pt-BR" altLang="pt-BR" sz="2000" dirty="0"/>
              <a:t>Protegido por direitos autorais (o autor mantém a propriedade legal e pode impor restrições de uso)</a:t>
            </a:r>
          </a:p>
          <a:p>
            <a:pPr marL="0" indent="0" algn="just">
              <a:buNone/>
            </a:pPr>
            <a:endParaRPr lang="pt-BR" altLang="pt-BR" sz="300" dirty="0"/>
          </a:p>
          <a:p>
            <a:pPr algn="just"/>
            <a:r>
              <a:rPr lang="pt-BR" altLang="pt-BR" sz="2000" dirty="0">
                <a:solidFill>
                  <a:srgbClr val="FF0000"/>
                </a:solidFill>
              </a:rPr>
              <a:t>Shareware</a:t>
            </a:r>
            <a:r>
              <a:rPr lang="pt-BR" altLang="pt-BR" sz="2000" dirty="0"/>
              <a:t>:</a:t>
            </a:r>
          </a:p>
          <a:p>
            <a:pPr algn="just"/>
            <a:r>
              <a:rPr lang="pt-BR" altLang="pt-BR" sz="2000" dirty="0"/>
              <a:t>Muitas vezes confundido com o freeware;</a:t>
            </a:r>
          </a:p>
          <a:p>
            <a:pPr algn="just"/>
            <a:r>
              <a:rPr lang="pt-BR" altLang="pt-BR" sz="2000" dirty="0"/>
              <a:t>Distribuído gratuitamente com licença para uso por um período experimental;</a:t>
            </a:r>
          </a:p>
          <a:p>
            <a:pPr algn="just"/>
            <a:r>
              <a:rPr lang="pt-BR" altLang="pt-BR" sz="2000" dirty="0"/>
              <a:t>Para continuar o uso, é necessário adquirir a autorização e a documentação</a:t>
            </a:r>
          </a:p>
          <a:p>
            <a:pPr algn="just"/>
            <a:endParaRPr lang="pt-BR" altLang="pt-BR" sz="2000" dirty="0"/>
          </a:p>
        </p:txBody>
      </p:sp>
      <p:sp>
        <p:nvSpPr>
          <p:cNvPr id="7" name="Título 6"/>
          <p:cNvSpPr txBox="1">
            <a:spLocks/>
          </p:cNvSpPr>
          <p:nvPr/>
        </p:nvSpPr>
        <p:spPr>
          <a:xfrm>
            <a:off x="1590062" y="188640"/>
            <a:ext cx="6618173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Adquirindo Software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006807" y="5013176"/>
            <a:ext cx="2595032" cy="1656656"/>
            <a:chOff x="4332" y="1620"/>
            <a:chExt cx="1225" cy="1225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1620"/>
              <a:ext cx="1226" cy="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4332" y="1620"/>
              <a:ext cx="1226" cy="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1" name="Grupo 1">
            <a:extLst>
              <a:ext uri="{FF2B5EF4-FFF2-40B4-BE49-F238E27FC236}">
                <a16:creationId xmlns:a16="http://schemas.microsoft.com/office/drawing/2014/main" id="{84DBD99A-7B64-4B79-9755-6F3B3E9C1A1C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C0C2185E-534B-45B7-866D-9A2D63EC0542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" descr="LOGO_SENAI_BRANCO.png">
              <a:extLst>
                <a:ext uri="{FF2B5EF4-FFF2-40B4-BE49-F238E27FC236}">
                  <a16:creationId xmlns:a16="http://schemas.microsoft.com/office/drawing/2014/main" id="{EAC00B04-4E94-496F-97E4-793FE06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51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6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7264" y="5705574"/>
            <a:ext cx="10098930" cy="11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dirty="0"/>
              <a:t>A evolução dos sistemas operacionais segue em paralelo com a evolução dos computadores e é marcada pela evolução das arquiteturas. Primeiramente, você irá conhecer um pouco da evolução dos computadores, que está dividida em gerações:</a:t>
            </a:r>
            <a:endParaRPr lang="pt-BR" altLang="pt-BR" sz="2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7701" r="6367"/>
          <a:stretch/>
        </p:blipFill>
        <p:spPr bwMode="auto">
          <a:xfrm>
            <a:off x="237264" y="1431503"/>
            <a:ext cx="4068518" cy="414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t="7638" r="10830" b="671"/>
          <a:stretch/>
        </p:blipFill>
        <p:spPr bwMode="auto">
          <a:xfrm>
            <a:off x="4352440" y="1443078"/>
            <a:ext cx="6180881" cy="416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337941" y="335666"/>
            <a:ext cx="9801482" cy="961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093366"/>
                </a:solidFill>
                <a:latin typeface="Inter"/>
              </a:rPr>
              <a:t>1ª Geração - Válvulas</a:t>
            </a:r>
          </a:p>
        </p:txBody>
      </p:sp>
    </p:spTree>
    <p:extLst>
      <p:ext uri="{BB962C8B-B14F-4D97-AF65-F5344CB8AC3E}">
        <p14:creationId xmlns:p14="http://schemas.microsoft.com/office/powerpoint/2010/main" val="153735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1590062" y="188640"/>
            <a:ext cx="6618173" cy="6480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Adquirindo Software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Conteúdo 11"/>
          <p:cNvSpPr txBox="1">
            <a:spLocks/>
          </p:cNvSpPr>
          <p:nvPr/>
        </p:nvSpPr>
        <p:spPr>
          <a:xfrm>
            <a:off x="932330" y="1096220"/>
            <a:ext cx="8140001" cy="31248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altLang="pt-BR" sz="2000" dirty="0"/>
          </a:p>
          <a:p>
            <a:r>
              <a:rPr lang="pt-BR" altLang="pt-BR" sz="2000" dirty="0">
                <a:solidFill>
                  <a:srgbClr val="FF0000"/>
                </a:solidFill>
              </a:rPr>
              <a:t>Software Empacotado ou Comercial:</a:t>
            </a:r>
            <a:br>
              <a:rPr lang="pt-BR" altLang="pt-BR" sz="2000" dirty="0"/>
            </a:br>
            <a:r>
              <a:rPr lang="pt-BR" altLang="pt-BR" sz="2000" dirty="0"/>
              <a:t>Protegido por direito autorais</a:t>
            </a:r>
            <a:br>
              <a:rPr lang="pt-BR" altLang="pt-BR" sz="2000" dirty="0"/>
            </a:br>
            <a:r>
              <a:rPr lang="pt-BR" altLang="pt-BR" sz="2000" dirty="0"/>
              <a:t>Em geral, custa mais do que o shareware</a:t>
            </a:r>
            <a:br>
              <a:rPr lang="pt-BR" altLang="pt-BR" sz="2000" dirty="0"/>
            </a:br>
            <a:r>
              <a:rPr lang="pt-BR" altLang="pt-BR" sz="2000" dirty="0"/>
              <a:t>Não deve ser copiado sem permissão do fabricante</a:t>
            </a:r>
          </a:p>
          <a:p>
            <a:endParaRPr lang="pt-BR" altLang="pt-BR" sz="600" dirty="0"/>
          </a:p>
          <a:p>
            <a:r>
              <a:rPr lang="pt-BR" altLang="pt-BR" sz="2000" dirty="0">
                <a:solidFill>
                  <a:srgbClr val="FF0000"/>
                </a:solidFill>
              </a:rPr>
              <a:t>Software Pirata</a:t>
            </a:r>
            <a:r>
              <a:rPr lang="pt-BR" altLang="pt-BR" sz="2000" dirty="0"/>
              <a:t>:</a:t>
            </a:r>
            <a:br>
              <a:rPr lang="pt-BR" altLang="pt-BR" sz="2000" dirty="0"/>
            </a:br>
            <a:r>
              <a:rPr lang="pt-BR" altLang="pt-BR" sz="2000" dirty="0"/>
              <a:t>Cópia ilegal de software comercial</a:t>
            </a:r>
          </a:p>
          <a:p>
            <a:endParaRPr lang="pt-BR" altLang="pt-BR" sz="2000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4943872" y="3789040"/>
            <a:ext cx="4163483" cy="2341562"/>
            <a:chOff x="2971" y="709"/>
            <a:chExt cx="1967" cy="1475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709"/>
              <a:ext cx="1968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2971" y="709"/>
              <a:ext cx="1968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623393" y="3789040"/>
            <a:ext cx="4121151" cy="2317750"/>
            <a:chOff x="612" y="709"/>
            <a:chExt cx="1947" cy="1460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709"/>
              <a:ext cx="1948" cy="1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12" y="709"/>
              <a:ext cx="1948" cy="1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 altLang="pt-BR"/>
            </a:p>
          </p:txBody>
        </p:sp>
      </p:grpSp>
      <p:grpSp>
        <p:nvGrpSpPr>
          <p:cNvPr id="14" name="Grupo 1">
            <a:extLst>
              <a:ext uri="{FF2B5EF4-FFF2-40B4-BE49-F238E27FC236}">
                <a16:creationId xmlns:a16="http://schemas.microsoft.com/office/drawing/2014/main" id="{8F457AF6-3799-452E-BBE9-791252E19657}"/>
              </a:ext>
            </a:extLst>
          </p:cNvPr>
          <p:cNvGrpSpPr/>
          <p:nvPr/>
        </p:nvGrpSpPr>
        <p:grpSpPr>
          <a:xfrm>
            <a:off x="10380618" y="16161"/>
            <a:ext cx="1800000" cy="6840000"/>
            <a:chOff x="6938706" y="-27384"/>
            <a:chExt cx="2211572" cy="6885384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48A9E6D1-262A-48B8-820F-6D196915D989}"/>
                </a:ext>
              </a:extLst>
            </p:cNvPr>
            <p:cNvSpPr/>
            <p:nvPr/>
          </p:nvSpPr>
          <p:spPr>
            <a:xfrm>
              <a:off x="6938706" y="-27384"/>
              <a:ext cx="2211572" cy="6885384"/>
            </a:xfrm>
            <a:prstGeom prst="rect">
              <a:avLst/>
            </a:prstGeom>
            <a:solidFill>
              <a:srgbClr val="91C6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6" name="Picture 1" descr="LOGO_SENAI_BRANCO.png">
              <a:extLst>
                <a:ext uri="{FF2B5EF4-FFF2-40B4-BE49-F238E27FC236}">
                  <a16:creationId xmlns:a16="http://schemas.microsoft.com/office/drawing/2014/main" id="{0E97F420-2CA0-4A34-9E92-51F26D99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295" y="5733256"/>
              <a:ext cx="1328200" cy="576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2923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15520206-AE0B-E669-3BA6-43C4F3C78A8C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82B2680A-37CD-0B78-FB89-EA5FA766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546784"/>
            <a:ext cx="1000125" cy="5810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B41BE1-F0BE-7AD7-6841-C87ECF9CF521}"/>
              </a:ext>
            </a:extLst>
          </p:cNvPr>
          <p:cNvSpPr txBox="1"/>
          <p:nvPr/>
        </p:nvSpPr>
        <p:spPr>
          <a:xfrm>
            <a:off x="925974" y="1424226"/>
            <a:ext cx="9502815" cy="5178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/>
              <a:t>Slides</a:t>
            </a:r>
          </a:p>
          <a:p>
            <a:pPr algn="ctr"/>
            <a:r>
              <a:rPr lang="pt-BR" sz="3200" b="1" dirty="0">
                <a:hlinkClick r:id="rId3"/>
              </a:rPr>
              <a:t>https://bit.ly/QUA028</a:t>
            </a:r>
          </a:p>
          <a:p>
            <a:pPr algn="ctr"/>
            <a:endParaRPr lang="pt-BR" sz="3200" b="1" dirty="0">
              <a:hlinkClick r:id="rId3"/>
            </a:endParaRPr>
          </a:p>
          <a:p>
            <a:pPr algn="ctr"/>
            <a:r>
              <a:rPr lang="pt-BR" sz="3200" b="1" dirty="0"/>
              <a:t>Livro Da Unidade I</a:t>
            </a:r>
          </a:p>
          <a:p>
            <a:pPr algn="ctr"/>
            <a:r>
              <a:rPr lang="pt-BR" sz="3200" b="1" dirty="0">
                <a:hlinkClick r:id="rId4"/>
              </a:rPr>
              <a:t>https://estantedelivros.senai.br/view/1JiJqSHW5UrCizAxbUDhU5YQsTJHruOr7</a:t>
            </a:r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r>
              <a:rPr lang="pt-BR" sz="3200" b="1" dirty="0"/>
              <a:t>Cadastro no </a:t>
            </a:r>
            <a:r>
              <a:rPr lang="pt-BR" sz="3200" b="1" dirty="0" err="1"/>
              <a:t>Github</a:t>
            </a:r>
            <a:r>
              <a:rPr lang="pt-BR" sz="3200" b="1" dirty="0"/>
              <a:t> </a:t>
            </a:r>
          </a:p>
          <a:p>
            <a:pPr algn="ctr"/>
            <a:r>
              <a:rPr lang="pt-BR" sz="3200" b="1" dirty="0"/>
              <a:t>para Hospedar a Página:</a:t>
            </a:r>
          </a:p>
          <a:p>
            <a:pPr algn="ctr"/>
            <a:r>
              <a:rPr lang="pt-BR" sz="3200" dirty="0">
                <a:hlinkClick r:id="rId5"/>
              </a:rPr>
              <a:t>https://github.com/</a:t>
            </a:r>
            <a:r>
              <a:rPr lang="pt-BR" sz="3200" dirty="0"/>
              <a:t> </a:t>
            </a:r>
          </a:p>
          <a:p>
            <a:pPr algn="ctr"/>
            <a:endParaRPr lang="pt-BR" sz="1050" dirty="0">
              <a:ea typeface="Calibri" panose="020F0502020204030204"/>
              <a:cs typeface="Segoe U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A56814-DCFE-26DB-2E16-90FA4A2E1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05" y="4126334"/>
            <a:ext cx="1839388" cy="25458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71F3B1-35D1-7945-4020-A66FCF8C74D5}"/>
              </a:ext>
            </a:extLst>
          </p:cNvPr>
          <p:cNvSpPr txBox="1"/>
          <p:nvPr/>
        </p:nvSpPr>
        <p:spPr>
          <a:xfrm>
            <a:off x="286905" y="-1683"/>
            <a:ext cx="7222603" cy="91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Calibri Light"/>
                <a:cs typeface="Calibri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LINK PARA O MATERIAL DA AULA</a:t>
            </a:r>
          </a:p>
        </p:txBody>
      </p:sp>
    </p:spTree>
    <p:extLst>
      <p:ext uri="{BB962C8B-B14F-4D97-AF65-F5344CB8AC3E}">
        <p14:creationId xmlns:p14="http://schemas.microsoft.com/office/powerpoint/2010/main" val="1996912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59DBECE-7DAF-A80A-1C37-18896E060114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Imagem 4" descr="LOGO_SENAI_BRANCO.png">
            <a:extLst>
              <a:ext uri="{FF2B5EF4-FFF2-40B4-BE49-F238E27FC236}">
                <a16:creationId xmlns:a16="http://schemas.microsoft.com/office/drawing/2014/main" id="{1385119F-B085-13CD-7459-2715270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86" y="5462118"/>
            <a:ext cx="1000125" cy="5810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AABB4C-A899-43F4-7F35-58F4B89E0DF9}"/>
              </a:ext>
            </a:extLst>
          </p:cNvPr>
          <p:cNvSpPr txBox="1"/>
          <p:nvPr/>
        </p:nvSpPr>
        <p:spPr>
          <a:xfrm>
            <a:off x="2513660" y="1939808"/>
            <a:ext cx="614868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0" dirty="0">
                <a:cs typeface="Segoe UI"/>
              </a:rPr>
              <a:t>?</a:t>
            </a:r>
            <a:r>
              <a:rPr lang="en-US" sz="18000" dirty="0">
                <a:cs typeface="Segoe UI"/>
              </a:rPr>
              <a:t>​</a:t>
            </a:r>
          </a:p>
          <a:p>
            <a:pPr algn="ctr"/>
            <a:r>
              <a:rPr lang="pt-BR" sz="2400" dirty="0">
                <a:cs typeface="Segoe UI"/>
              </a:rPr>
              <a:t>anthony.freitas@docente.senai.br </a:t>
            </a:r>
            <a:endParaRPr lang="pt-BR" sz="2400" dirty="0">
              <a:ea typeface="Calibri" panose="020F0502020204030204"/>
              <a:cs typeface="Segoe U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2203A0-6003-C7CD-03C1-72A79CA76C55}"/>
              </a:ext>
            </a:extLst>
          </p:cNvPr>
          <p:cNvSpPr txBox="1"/>
          <p:nvPr/>
        </p:nvSpPr>
        <p:spPr>
          <a:xfrm>
            <a:off x="1375363" y="77328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latin typeface="Calibri Light"/>
              </a:rPr>
              <a:t>Perguntas</a:t>
            </a:r>
            <a:r>
              <a:rPr lang="pt-BR" sz="4400" b="1" dirty="0">
                <a:latin typeface="Calibri Light"/>
                <a:ea typeface="Calibri Light"/>
                <a:cs typeface="Calibri Light"/>
              </a:rPr>
              <a:t>​</a:t>
            </a:r>
            <a:endParaRPr lang="pt-BR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286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6" name="AutoShape 4" descr="https://herocode.com.br/_next/image/?url=https%3A%2F%2Fpainel.herocode.com.br%2Fwp-content%2Fuploads%2F2023%2F09%2Flogotipo-do-css-html-e-javascript-em-um-fundo-azul.webp&amp;w=1920&amp;q=7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2208656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82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AutoShape 2" descr="https://hermes.dio.me/articles/cover/927a27dd-2cc7-4f38-ab86-ee6ad1601c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8" name="Picture 4" descr="01010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856807"/>
            <a:ext cx="9721147" cy="48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1736" y="5705574"/>
            <a:ext cx="10098930" cy="11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altLang="pt-BR" sz="2200" b="1" dirty="0">
                <a:latin typeface="Arial" charset="0"/>
              </a:rPr>
              <a:t>Antigamente os computadores eram grandes e difíceis de usar.</a:t>
            </a:r>
            <a:r>
              <a:rPr lang="pt-BR" altLang="pt-BR" sz="2200" dirty="0">
                <a:latin typeface="Arial" charset="0"/>
              </a:rPr>
              <a:t> </a:t>
            </a:r>
            <a:r>
              <a:rPr lang="pt-BR" altLang="pt-BR" sz="2200" b="1" dirty="0">
                <a:latin typeface="Arial" charset="0"/>
              </a:rPr>
              <a:t>Eram usados principalmente para fazer cálculos, ou seja, </a:t>
            </a:r>
            <a:r>
              <a:rPr lang="pt-BR" altLang="pt-BR" sz="2200" b="1" i="1" dirty="0">
                <a:latin typeface="Arial" charset="0"/>
              </a:rPr>
              <a:t>computar</a:t>
            </a:r>
            <a:r>
              <a:rPr lang="pt-BR" altLang="pt-BR" sz="2200" b="1" dirty="0">
                <a:latin typeface="Arial" charset="0"/>
              </a:rPr>
              <a:t>, por isso eram chamados de computadores</a:t>
            </a:r>
            <a:r>
              <a:rPr lang="pt-BR" altLang="pt-BR" sz="2200" b="1" dirty="0"/>
              <a:t>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96" y="121272"/>
            <a:ext cx="9801482" cy="631082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1ª Geração – Primeiros Computadores</a:t>
            </a:r>
          </a:p>
        </p:txBody>
      </p:sp>
    </p:spTree>
    <p:extLst>
      <p:ext uri="{BB962C8B-B14F-4D97-AF65-F5344CB8AC3E}">
        <p14:creationId xmlns:p14="http://schemas.microsoft.com/office/powerpoint/2010/main" val="267381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21" y="167571"/>
            <a:ext cx="9801482" cy="1325563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1ª Geração – Primeiros Computadores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8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94264" y="5644257"/>
            <a:ext cx="82112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década de 1940 – utilizavam válvulas para fluxo de elétrons.</a:t>
            </a:r>
          </a:p>
        </p:txBody>
      </p:sp>
      <p:pic>
        <p:nvPicPr>
          <p:cNvPr id="10" name="Picture 6" descr="eni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93134"/>
            <a:ext cx="9530423" cy="411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84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06/05/2024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9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020389" y="6052245"/>
            <a:ext cx="789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década de 1950 – primeiro BUG</a:t>
            </a:r>
          </a:p>
        </p:txBody>
      </p:sp>
      <p:pic>
        <p:nvPicPr>
          <p:cNvPr id="11" name="Picture 4" descr="primeiros_computado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2" y="1480292"/>
            <a:ext cx="984038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 txBox="1">
            <a:spLocks/>
          </p:cNvSpPr>
          <p:nvPr/>
        </p:nvSpPr>
        <p:spPr>
          <a:xfrm>
            <a:off x="404021" y="167571"/>
            <a:ext cx="9801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0">
                <a:solidFill>
                  <a:srgbClr val="093366"/>
                </a:solidFill>
                <a:latin typeface="Inter"/>
              </a:rPr>
              <a:t>1ª Geração – Primeiros Computadores</a:t>
            </a:r>
            <a:endParaRPr lang="pt-BR" b="1" i="0" dirty="0">
              <a:solidFill>
                <a:srgbClr val="093366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55881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2188</Words>
  <Application>Microsoft Office PowerPoint</Application>
  <PresentationFormat>Widescreen</PresentationFormat>
  <Paragraphs>297</Paragraphs>
  <Slides>63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5" baseType="lpstr">
      <vt:lpstr>Arial</vt:lpstr>
      <vt:lpstr>Arial Black</vt:lpstr>
      <vt:lpstr>Calibri</vt:lpstr>
      <vt:lpstr>Calibri Light</vt:lpstr>
      <vt:lpstr>DejaVu Sans</vt:lpstr>
      <vt:lpstr>Inter</vt:lpstr>
      <vt:lpstr>Segoe UI</vt:lpstr>
      <vt:lpstr>Söhne</vt:lpstr>
      <vt:lpstr>Times New Roman</vt:lpstr>
      <vt:lpstr>Tw Cen MT</vt:lpstr>
      <vt:lpstr>Verdana</vt:lpstr>
      <vt:lpstr>Tema do Office</vt:lpstr>
      <vt:lpstr>Apresentação do PowerPoint</vt:lpstr>
      <vt:lpstr>Apresentação do PowerPoint</vt:lpstr>
      <vt:lpstr>Apresentação do PowerPoint</vt:lpstr>
      <vt:lpstr>Unidade I –Sistemas Operacionais </vt:lpstr>
      <vt:lpstr>Unidade I –Sistemas Operacionais </vt:lpstr>
      <vt:lpstr>Apresentação do PowerPoint</vt:lpstr>
      <vt:lpstr>1ª Geração – Primeiros Computadores</vt:lpstr>
      <vt:lpstr>1ª Geração – Primeiros Computadores</vt:lpstr>
      <vt:lpstr>Apresentação do PowerPoint</vt:lpstr>
      <vt:lpstr>2ª Geração - Transistores</vt:lpstr>
      <vt:lpstr>Microcomputadores</vt:lpstr>
      <vt:lpstr>3ª Geração - Circuitos Integrados </vt:lpstr>
      <vt:lpstr>Apresentação do PowerPoint</vt:lpstr>
      <vt:lpstr>Microcomputadores</vt:lpstr>
      <vt:lpstr>Microcomputadores</vt:lpstr>
      <vt:lpstr>Microcomputadores</vt:lpstr>
      <vt:lpstr>Microcomputadores</vt:lpstr>
      <vt:lpstr>A partir do Século XXI – Anos 2000  Novos PC’s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Anthony</dc:creator>
  <cp:lastModifiedBy>Anthony Samuel Sobral De Freitas</cp:lastModifiedBy>
  <cp:revision>39</cp:revision>
  <dcterms:created xsi:type="dcterms:W3CDTF">2023-10-02T18:49:32Z</dcterms:created>
  <dcterms:modified xsi:type="dcterms:W3CDTF">2024-05-06T20:47:24Z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2024-01-19T22:20:13Z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d208f87c-031d-4ec2-b200-04b18458467d</vt:lpwstr>
  </property>
  <property fmtid="{D5CDD505-2E9C-101B-9397-08002B2CF9AE}" pid="8" name="MSIP_Label_5c88f678-0b6e-4995-8ab3-bcc8062be905_ContentBits">
    <vt:lpwstr>0</vt:lpwstr>
  </property>
</Properties>
</file>